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sldIdLst>
    <p:sldId id="256" r:id="rId2"/>
    <p:sldId id="258" r:id="rId3"/>
    <p:sldId id="310" r:id="rId4"/>
    <p:sldId id="261" r:id="rId5"/>
    <p:sldId id="259" r:id="rId6"/>
    <p:sldId id="260" r:id="rId7"/>
    <p:sldId id="262" r:id="rId8"/>
    <p:sldId id="266" r:id="rId9"/>
    <p:sldId id="303" r:id="rId10"/>
    <p:sldId id="268" r:id="rId11"/>
    <p:sldId id="269" r:id="rId12"/>
    <p:sldId id="299" r:id="rId13"/>
    <p:sldId id="291" r:id="rId14"/>
    <p:sldId id="301" r:id="rId15"/>
    <p:sldId id="302" r:id="rId16"/>
    <p:sldId id="309" r:id="rId17"/>
    <p:sldId id="287" r:id="rId18"/>
    <p:sldId id="263" r:id="rId19"/>
    <p:sldId id="264" r:id="rId20"/>
    <p:sldId id="265" r:id="rId21"/>
    <p:sldId id="307" r:id="rId22"/>
    <p:sldId id="284" r:id="rId23"/>
    <p:sldId id="29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285"/>
    <p:restoredTop sz="94624"/>
  </p:normalViewPr>
  <p:slideViewPr>
    <p:cSldViewPr snapToGrid="0" snapToObjects="1">
      <p:cViewPr varScale="1">
        <p:scale>
          <a:sx n="96" d="100"/>
          <a:sy n="96" d="100"/>
        </p:scale>
        <p:origin x="19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843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0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0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48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015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3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5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96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7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6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6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4F118-815D-D140-9B32-0C2BB9B76B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traitement de l’obésité avec des antidépresseurs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47441C9-2F0A-304E-8D2B-4175D7F9A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6" y="4078543"/>
            <a:ext cx="8673427" cy="111630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fr-FR" sz="1600" dirty="0" err="1"/>
              <a:t>Andreea</a:t>
            </a:r>
            <a:r>
              <a:rPr lang="fr-FR" sz="1600" dirty="0"/>
              <a:t> Pop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fr-FR" sz="1600" dirty="0"/>
              <a:t>R1 en médecine de famille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fr-FR" sz="1600" dirty="0"/>
              <a:t>UMF Bordeaux-</a:t>
            </a:r>
            <a:r>
              <a:rPr lang="fr-FR" sz="1600" dirty="0" err="1"/>
              <a:t>Cartierville</a:t>
            </a:r>
            <a:endParaRPr lang="fr-FR" sz="1600" dirty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fr-FR" sz="1600" dirty="0"/>
              <a:t>Mai 2019</a:t>
            </a:r>
          </a:p>
        </p:txBody>
      </p:sp>
    </p:spTree>
    <p:extLst>
      <p:ext uri="{BB962C8B-B14F-4D97-AF65-F5344CB8AC3E}">
        <p14:creationId xmlns:p14="http://schemas.microsoft.com/office/powerpoint/2010/main" val="2038530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5B28C-745F-0F4B-BEBD-F62ADB54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parler de l’obésité?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2B6288-3DA2-4340-8DCF-6604EB5DD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785" y="1682620"/>
            <a:ext cx="6990936" cy="280569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FFC479B-A87C-B54D-B75D-7BB636633293}"/>
              </a:ext>
            </a:extLst>
          </p:cNvPr>
          <p:cNvSpPr txBox="1"/>
          <p:nvPr/>
        </p:nvSpPr>
        <p:spPr>
          <a:xfrm>
            <a:off x="4807785" y="4806367"/>
            <a:ext cx="3479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Agence de la santé publique du Canada</a:t>
            </a:r>
          </a:p>
        </p:txBody>
      </p:sp>
    </p:spTree>
    <p:extLst>
      <p:ext uri="{BB962C8B-B14F-4D97-AF65-F5344CB8AC3E}">
        <p14:creationId xmlns:p14="http://schemas.microsoft.com/office/powerpoint/2010/main" val="272958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6FD3F-05E2-E041-ACB4-1FB77982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067" y="1643267"/>
            <a:ext cx="3498979" cy="662609"/>
          </a:xfrm>
        </p:spPr>
        <p:txBody>
          <a:bodyPr>
            <a:noAutofit/>
          </a:bodyPr>
          <a:lstStyle/>
          <a:p>
            <a:r>
              <a:rPr lang="fr-FR" sz="3200" dirty="0"/>
              <a:t>Vignette clinique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2CC89D-9838-484F-9299-E8CC49AEE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Patient(e) ordinaire</a:t>
            </a:r>
          </a:p>
          <a:p>
            <a:r>
              <a:rPr lang="fr-FR" dirty="0"/>
              <a:t>Diagnostic de trouble dépressif majeur, avec indication claire de débuter antidépresseur</a:t>
            </a:r>
          </a:p>
          <a:p>
            <a:r>
              <a:rPr lang="fr-FR" dirty="0"/>
              <a:t>Obésité, veut perdre du poids, ne réussit pas avec les traitements de première ligne (changement des habitudes de vie)</a:t>
            </a:r>
          </a:p>
          <a:p>
            <a:r>
              <a:rPr lang="fr-FR" dirty="0"/>
              <a:t>Quel antidépresseur débuter?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D77BC7-D896-0748-9049-712390FDD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383796"/>
            <a:ext cx="3620712" cy="23869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BF9505-E511-3F49-8D1E-9EB740DDCFE2}"/>
              </a:ext>
            </a:extLst>
          </p:cNvPr>
          <p:cNvSpPr/>
          <p:nvPr/>
        </p:nvSpPr>
        <p:spPr>
          <a:xfrm>
            <a:off x="0" y="6457890"/>
            <a:ext cx="40419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lang="fr-FR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www.pourquoidocteur.fr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/Articles/Question-d-actu/27435-Obesite-l-impact-psychologique-surpoids-provoquer-depression</a:t>
            </a:r>
          </a:p>
        </p:txBody>
      </p:sp>
    </p:spTree>
    <p:extLst>
      <p:ext uri="{BB962C8B-B14F-4D97-AF65-F5344CB8AC3E}">
        <p14:creationId xmlns:p14="http://schemas.microsoft.com/office/powerpoint/2010/main" val="403424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B77EC8-8032-DB4B-9417-98BA39488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500" dirty="0"/>
              <a:t>Recommandations actuelles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7CA339-2512-B847-8942-EEF6C5CEE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Traitement de première ligne: changement des habitudes de vie</a:t>
            </a:r>
          </a:p>
          <a:p>
            <a:r>
              <a:rPr lang="fr-FR" dirty="0"/>
              <a:t>Thérapie </a:t>
            </a:r>
            <a:r>
              <a:rPr lang="fr-FR" dirty="0" err="1"/>
              <a:t>cognitivo</a:t>
            </a:r>
            <a:r>
              <a:rPr lang="fr-FR" dirty="0"/>
              <a:t>-comportementale est recommandée et démontrée efficace</a:t>
            </a:r>
          </a:p>
          <a:p>
            <a:r>
              <a:rPr lang="fr-FR" dirty="0"/>
              <a:t>Thérapie pharmacologique: à considérer au cas par cas chez des patients réfractaires </a:t>
            </a:r>
          </a:p>
          <a:p>
            <a:r>
              <a:rPr lang="fr-FR" dirty="0"/>
              <a:t>Molécules utilisées: metformine, </a:t>
            </a:r>
            <a:r>
              <a:rPr lang="fr-FR" dirty="0" err="1"/>
              <a:t>orlistat</a:t>
            </a:r>
            <a:r>
              <a:rPr lang="fr-FR" dirty="0"/>
              <a:t> 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Lignes directrices canadiennes</a:t>
            </a:r>
          </a:p>
        </p:txBody>
      </p:sp>
    </p:spTree>
    <p:extLst>
      <p:ext uri="{BB962C8B-B14F-4D97-AF65-F5344CB8AC3E}">
        <p14:creationId xmlns:p14="http://schemas.microsoft.com/office/powerpoint/2010/main" val="63231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13FE9-43B0-3044-B89C-C7DD2602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Hypothèse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C4F36A-CD9E-D84A-8038-48FFF8256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Prérequis pour entreprendre un programmes de perte de poids: la motivation</a:t>
            </a:r>
          </a:p>
          <a:p>
            <a:r>
              <a:rPr lang="fr-FR" dirty="0"/>
              <a:t>Causes fréquentes de l’échec à la thérapie de première ligne: lassitude, fatigue avec la diète et le changement des habitudes de vie</a:t>
            </a:r>
          </a:p>
          <a:p>
            <a:r>
              <a:rPr lang="fr-FR" dirty="0"/>
              <a:t>Moyen pharmacologique pour palier cela: LES ANTIDÉPRESSEURS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512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585DE-938C-9646-8C61-CCF6D2E4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 de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F39C00-89B7-1B47-A728-8D099B3D0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i="1" dirty="0"/>
              <a:t>Chez les adultes obèses, sans diagnostic de boulimie, l’approche pharmacologique avec les antidépresseurs les plus étudiés en perte de poids, comparée à l’approche non-pharmacologique, améliore-t-elle les issues sur la perte de poids et quelles sont sa portée et son acceptabilité?</a:t>
            </a:r>
          </a:p>
          <a:p>
            <a:endParaRPr lang="fr-CA" dirty="0"/>
          </a:p>
          <a:p>
            <a:r>
              <a:rPr lang="fr-FR" dirty="0"/>
              <a:t>P: adultes obèses ou embonpoint</a:t>
            </a:r>
          </a:p>
          <a:p>
            <a:r>
              <a:rPr lang="fr-FR" dirty="0"/>
              <a:t>I: ajout d’un antidépresseur à l’intervention sur les habitudes de vie habituelle</a:t>
            </a:r>
          </a:p>
          <a:p>
            <a:r>
              <a:rPr lang="fr-FR" dirty="0"/>
              <a:t>C: placebo </a:t>
            </a:r>
          </a:p>
          <a:p>
            <a:r>
              <a:rPr lang="fr-FR" dirty="0"/>
              <a:t>O: perte de poids</a:t>
            </a:r>
          </a:p>
        </p:txBody>
      </p:sp>
    </p:spTree>
    <p:extLst>
      <p:ext uri="{BB962C8B-B14F-4D97-AF65-F5344CB8AC3E}">
        <p14:creationId xmlns:p14="http://schemas.microsoft.com/office/powerpoint/2010/main" val="346058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C06FA-2833-7A45-BD27-3F8297D13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Molécules en 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09839A-77DA-F940-B1AA-B65BC3DF3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err="1"/>
              <a:t>Fluoxétine</a:t>
            </a:r>
            <a:endParaRPr lang="fr-FR" sz="2000" dirty="0"/>
          </a:p>
          <a:p>
            <a:pPr lvl="1"/>
            <a:r>
              <a:rPr lang="fr-CA" dirty="0"/>
              <a:t>Blocage spécifique la recapture de la sérotonine, un neurotransmetteur qui réduit la prise de nourriture</a:t>
            </a:r>
          </a:p>
          <a:p>
            <a:pPr lvl="1"/>
            <a:r>
              <a:rPr lang="fr-CA" dirty="0"/>
              <a:t>Inhibition de l’action du </a:t>
            </a:r>
            <a:r>
              <a:rPr lang="fr-CA" dirty="0" err="1"/>
              <a:t>neuropeptine</a:t>
            </a:r>
            <a:r>
              <a:rPr lang="fr-CA" dirty="0"/>
              <a:t> Y qui a un effet </a:t>
            </a:r>
            <a:r>
              <a:rPr lang="fr-CA" dirty="0" err="1"/>
              <a:t>hypephagique</a:t>
            </a:r>
            <a:endParaRPr lang="fr-FR" dirty="0"/>
          </a:p>
          <a:p>
            <a:r>
              <a:rPr lang="fr-FR" sz="2000" dirty="0" err="1"/>
              <a:t>Bupropion</a:t>
            </a:r>
            <a:endParaRPr lang="fr-FR" sz="2000" dirty="0"/>
          </a:p>
          <a:p>
            <a:pPr lvl="1"/>
            <a:r>
              <a:rPr lang="fr-FR" dirty="0"/>
              <a:t>Inhibition de la recapture de dopamine qui joue un rôle sur la régulation de la faim</a:t>
            </a:r>
          </a:p>
        </p:txBody>
      </p:sp>
    </p:spTree>
    <p:extLst>
      <p:ext uri="{BB962C8B-B14F-4D97-AF65-F5344CB8AC3E}">
        <p14:creationId xmlns:p14="http://schemas.microsoft.com/office/powerpoint/2010/main" val="2044172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5FD06B-311D-744E-82FB-9FE9B9E79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BBF0BC-5A56-C542-9A2C-E0CEC5052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Recherche </a:t>
            </a:r>
            <a:r>
              <a:rPr lang="fr-FR" dirty="0" err="1"/>
              <a:t>PubMed</a:t>
            </a:r>
            <a:endParaRPr lang="fr-FR" dirty="0"/>
          </a:p>
          <a:p>
            <a:r>
              <a:rPr lang="fr-FR" dirty="0"/>
              <a:t>Critères d’inclusion:</a:t>
            </a:r>
          </a:p>
          <a:p>
            <a:pPr lvl="1"/>
            <a:r>
              <a:rPr lang="fr-FR" dirty="0"/>
              <a:t>Études randomisées comparant l’antidépresseur à un placebo dans un programme de perte de poids</a:t>
            </a:r>
          </a:p>
          <a:p>
            <a:r>
              <a:rPr lang="fr-FR" dirty="0"/>
              <a:t>Critères d’exclusion:</a:t>
            </a:r>
          </a:p>
          <a:p>
            <a:pPr lvl="1"/>
            <a:r>
              <a:rPr lang="fr-FR" dirty="0"/>
              <a:t>Sujets avec diagnostic de boulimie ou autre diagnostic psychiatrique</a:t>
            </a:r>
          </a:p>
          <a:p>
            <a:pPr lvl="1"/>
            <a:r>
              <a:rPr lang="fr-FR" dirty="0"/>
              <a:t>L’antidépresseur en combinaison avec d’autres molécules</a:t>
            </a:r>
          </a:p>
          <a:p>
            <a:pPr lvl="1"/>
            <a:r>
              <a:rPr lang="fr-FR" dirty="0"/>
              <a:t>Intervention avec </a:t>
            </a:r>
            <a:r>
              <a:rPr lang="fr-FR" dirty="0" err="1"/>
              <a:t>bupropion</a:t>
            </a:r>
            <a:r>
              <a:rPr lang="fr-FR" dirty="0"/>
              <a:t>/</a:t>
            </a:r>
            <a:r>
              <a:rPr lang="fr-FR" dirty="0" err="1"/>
              <a:t>naltrexone</a:t>
            </a:r>
            <a:r>
              <a:rPr lang="fr-FR" dirty="0"/>
              <a:t> (</a:t>
            </a:r>
            <a:r>
              <a:rPr lang="fr-FR" dirty="0" err="1"/>
              <a:t>Contrave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Études sur les animaux ou autres études fondamentales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6EBECBC-8E99-274F-BAA4-E738CFFE45AE}"/>
              </a:ext>
            </a:extLst>
          </p:cNvPr>
          <p:cNvSpPr txBox="1"/>
          <p:nvPr/>
        </p:nvSpPr>
        <p:spPr>
          <a:xfrm>
            <a:off x="9618133" y="640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8301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B2B1B-6753-814F-AD61-F31417F3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2709E2-B93D-B543-8757-0BF4A4F45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14F407D-AE62-5640-B35D-0B5C5B413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447" y="0"/>
            <a:ext cx="9342588" cy="702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27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3EC20-2B45-5D42-8923-2EE9B6AF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6 études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373BC0-2D5B-4D4A-96DF-3F8B2493E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63" y="413985"/>
            <a:ext cx="6942221" cy="6179319"/>
          </a:xfrm>
        </p:spPr>
        <p:txBody>
          <a:bodyPr>
            <a:normAutofit/>
          </a:bodyPr>
          <a:lstStyle/>
          <a:p>
            <a:r>
              <a:rPr lang="fr-CA" sz="1600" b="1" dirty="0"/>
              <a:t>ÉTUDE 1</a:t>
            </a:r>
            <a:r>
              <a:rPr lang="fr-CA" sz="1600" dirty="0"/>
              <a:t>: </a:t>
            </a:r>
            <a:r>
              <a:rPr lang="fr-CA" sz="1600" i="1" dirty="0" err="1"/>
              <a:t>Tolerability</a:t>
            </a:r>
            <a:r>
              <a:rPr lang="fr-CA" sz="1600" i="1" dirty="0"/>
              <a:t> and </a:t>
            </a:r>
            <a:r>
              <a:rPr lang="fr-CA" sz="1600" i="1" dirty="0" err="1"/>
              <a:t>effectiveness</a:t>
            </a:r>
            <a:r>
              <a:rPr lang="fr-CA" sz="1600" i="1" dirty="0"/>
              <a:t> of </a:t>
            </a:r>
            <a:r>
              <a:rPr lang="fr-CA" sz="1600" i="1" dirty="0" err="1"/>
              <a:t>fluoxetine</a:t>
            </a:r>
            <a:r>
              <a:rPr lang="fr-CA" sz="1600" i="1" dirty="0"/>
              <a:t>, </a:t>
            </a:r>
            <a:r>
              <a:rPr lang="fr-CA" sz="1600" i="1" dirty="0" err="1"/>
              <a:t>metformin</a:t>
            </a:r>
            <a:r>
              <a:rPr lang="fr-CA" sz="1600" i="1" dirty="0"/>
              <a:t> and </a:t>
            </a:r>
            <a:r>
              <a:rPr lang="fr-CA" sz="1600" i="1" dirty="0" err="1"/>
              <a:t>sibutramine</a:t>
            </a:r>
            <a:r>
              <a:rPr lang="fr-CA" sz="1600" i="1" dirty="0"/>
              <a:t> in </a:t>
            </a:r>
            <a:r>
              <a:rPr lang="fr-CA" sz="1600" i="1" dirty="0" err="1"/>
              <a:t>reducing</a:t>
            </a:r>
            <a:r>
              <a:rPr lang="fr-CA" sz="1600" i="1" dirty="0"/>
              <a:t> </a:t>
            </a:r>
            <a:r>
              <a:rPr lang="fr-CA" sz="1600" i="1" dirty="0" err="1"/>
              <a:t>anthropometric</a:t>
            </a:r>
            <a:r>
              <a:rPr lang="fr-CA" sz="1600" i="1" dirty="0"/>
              <a:t> and </a:t>
            </a:r>
            <a:r>
              <a:rPr lang="fr-CA" sz="1600" i="1" dirty="0" err="1"/>
              <a:t>metabolic</a:t>
            </a:r>
            <a:r>
              <a:rPr lang="fr-CA" sz="1600" i="1" dirty="0"/>
              <a:t> </a:t>
            </a:r>
            <a:r>
              <a:rPr lang="fr-CA" sz="1600" i="1" dirty="0" err="1"/>
              <a:t>parameters</a:t>
            </a:r>
            <a:r>
              <a:rPr lang="fr-CA" sz="1600" i="1" dirty="0"/>
              <a:t> in obese patients.</a:t>
            </a:r>
            <a:r>
              <a:rPr lang="fr-CA" sz="1600" dirty="0"/>
              <a:t> 2006 </a:t>
            </a:r>
          </a:p>
          <a:p>
            <a:r>
              <a:rPr lang="fr-CA" sz="1600" b="1" dirty="0"/>
              <a:t>ÉTUDE 2</a:t>
            </a:r>
            <a:r>
              <a:rPr lang="fr-CA" sz="1600" dirty="0"/>
              <a:t>: </a:t>
            </a:r>
            <a:r>
              <a:rPr lang="fr-CA" sz="1600" i="1" dirty="0" err="1"/>
              <a:t>Fluoxetine</a:t>
            </a:r>
            <a:r>
              <a:rPr lang="fr-CA" sz="1600" i="1" dirty="0"/>
              <a:t>: a </a:t>
            </a:r>
            <a:r>
              <a:rPr lang="fr-CA" sz="1600" i="1" dirty="0" err="1"/>
              <a:t>randomized</a:t>
            </a:r>
            <a:r>
              <a:rPr lang="fr-CA" sz="1600" i="1" dirty="0"/>
              <a:t> </a:t>
            </a:r>
            <a:r>
              <a:rPr lang="fr-CA" sz="1600" i="1" dirty="0" err="1"/>
              <a:t>clinical</a:t>
            </a:r>
            <a:r>
              <a:rPr lang="fr-CA" sz="1600" i="1" dirty="0"/>
              <a:t> trial in the </a:t>
            </a:r>
            <a:r>
              <a:rPr lang="fr-CA" sz="1600" i="1" dirty="0" err="1"/>
              <a:t>treatment</a:t>
            </a:r>
            <a:r>
              <a:rPr lang="fr-CA" sz="1600" i="1" dirty="0"/>
              <a:t> of </a:t>
            </a:r>
            <a:r>
              <a:rPr lang="fr-CA" sz="1600" i="1" dirty="0" err="1"/>
              <a:t>obesity</a:t>
            </a:r>
            <a:r>
              <a:rPr lang="fr-CA" sz="1600" dirty="0"/>
              <a:t>. 1994</a:t>
            </a:r>
          </a:p>
          <a:p>
            <a:r>
              <a:rPr lang="fr-CA" sz="1600" b="1" dirty="0"/>
              <a:t>ÉTUDE 3</a:t>
            </a:r>
            <a:r>
              <a:rPr lang="fr-CA" sz="1600" dirty="0"/>
              <a:t>: </a:t>
            </a:r>
            <a:r>
              <a:rPr lang="fr-CA" sz="1600" i="1" dirty="0" err="1"/>
              <a:t>Comparison</a:t>
            </a:r>
            <a:r>
              <a:rPr lang="fr-CA" sz="1600" i="1" dirty="0"/>
              <a:t> of </a:t>
            </a:r>
            <a:r>
              <a:rPr lang="fr-CA" sz="1600" i="1" dirty="0" err="1"/>
              <a:t>fluoxetine</a:t>
            </a:r>
            <a:r>
              <a:rPr lang="fr-CA" sz="1600" i="1" dirty="0"/>
              <a:t> and placebo in the </a:t>
            </a:r>
            <a:r>
              <a:rPr lang="fr-CA" sz="1600" i="1" dirty="0" err="1"/>
              <a:t>treatment</a:t>
            </a:r>
            <a:r>
              <a:rPr lang="fr-CA" sz="1600" i="1" dirty="0"/>
              <a:t> of </a:t>
            </a:r>
            <a:r>
              <a:rPr lang="fr-CA" sz="1600" i="1" dirty="0" err="1"/>
              <a:t>obesity</a:t>
            </a:r>
            <a:r>
              <a:rPr lang="fr-CA" sz="1600" i="1" dirty="0"/>
              <a:t>.</a:t>
            </a:r>
            <a:r>
              <a:rPr lang="fr-CA" sz="1600" dirty="0"/>
              <a:t> 1995</a:t>
            </a:r>
          </a:p>
          <a:p>
            <a:r>
              <a:rPr lang="fr-CA" sz="1600" b="1" dirty="0"/>
              <a:t>ÉTUDE 4</a:t>
            </a:r>
            <a:r>
              <a:rPr lang="fr-CA" sz="1600" dirty="0"/>
              <a:t>: </a:t>
            </a:r>
            <a:r>
              <a:rPr lang="fr-CA" sz="1600" i="1" dirty="0" err="1"/>
              <a:t>Bupropion</a:t>
            </a:r>
            <a:r>
              <a:rPr lang="fr-CA" sz="1600" i="1" dirty="0"/>
              <a:t> for </a:t>
            </a:r>
            <a:r>
              <a:rPr lang="fr-CA" sz="1600" i="1" dirty="0" err="1"/>
              <a:t>weight</a:t>
            </a:r>
            <a:r>
              <a:rPr lang="fr-CA" sz="1600" i="1" dirty="0"/>
              <a:t> </a:t>
            </a:r>
            <a:r>
              <a:rPr lang="fr-CA" sz="1600" i="1" dirty="0" err="1"/>
              <a:t>loss</a:t>
            </a:r>
            <a:r>
              <a:rPr lang="fr-CA" sz="1600" i="1" dirty="0"/>
              <a:t>: an investigation of </a:t>
            </a:r>
            <a:r>
              <a:rPr lang="fr-CA" sz="1600" i="1" dirty="0" err="1"/>
              <a:t>efficacy</a:t>
            </a:r>
            <a:r>
              <a:rPr lang="fr-CA" sz="1600" i="1" dirty="0"/>
              <a:t> and </a:t>
            </a:r>
            <a:r>
              <a:rPr lang="fr-CA" sz="1600" i="1" dirty="0" err="1"/>
              <a:t>tolerability</a:t>
            </a:r>
            <a:r>
              <a:rPr lang="fr-CA" sz="1600" i="1" dirty="0"/>
              <a:t> in </a:t>
            </a:r>
            <a:r>
              <a:rPr lang="fr-CA" sz="1600" i="1" dirty="0" err="1"/>
              <a:t>overweight</a:t>
            </a:r>
            <a:r>
              <a:rPr lang="fr-CA" sz="1600" i="1" dirty="0"/>
              <a:t> and obese </a:t>
            </a:r>
            <a:r>
              <a:rPr lang="fr-CA" sz="1600" i="1" dirty="0" err="1"/>
              <a:t>women</a:t>
            </a:r>
            <a:r>
              <a:rPr lang="fr-CA" sz="1600" dirty="0"/>
              <a:t>. 2001 </a:t>
            </a:r>
          </a:p>
          <a:p>
            <a:r>
              <a:rPr lang="fr-CA" sz="1600" b="1" dirty="0"/>
              <a:t>ÉTUDE 5</a:t>
            </a:r>
            <a:r>
              <a:rPr lang="fr-CA" sz="1600" dirty="0"/>
              <a:t>: </a:t>
            </a:r>
            <a:r>
              <a:rPr lang="fr-CA" sz="1600" i="1" dirty="0" err="1"/>
              <a:t>Bupropion</a:t>
            </a:r>
            <a:r>
              <a:rPr lang="fr-CA" sz="1600" i="1" dirty="0"/>
              <a:t> SR </a:t>
            </a:r>
            <a:r>
              <a:rPr lang="fr-CA" sz="1600" i="1" dirty="0" err="1"/>
              <a:t>enhances</a:t>
            </a:r>
            <a:r>
              <a:rPr lang="fr-CA" sz="1600" i="1" dirty="0"/>
              <a:t> </a:t>
            </a:r>
            <a:r>
              <a:rPr lang="fr-CA" sz="1600" i="1" dirty="0" err="1"/>
              <a:t>weight</a:t>
            </a:r>
            <a:r>
              <a:rPr lang="fr-CA" sz="1600" i="1" dirty="0"/>
              <a:t> </a:t>
            </a:r>
            <a:r>
              <a:rPr lang="fr-CA" sz="1600" i="1" dirty="0" err="1"/>
              <a:t>loss</a:t>
            </a:r>
            <a:r>
              <a:rPr lang="fr-CA" sz="1600" i="1" dirty="0"/>
              <a:t>: a 48-week double-</a:t>
            </a:r>
            <a:r>
              <a:rPr lang="fr-CA" sz="1600" i="1" dirty="0" err="1"/>
              <a:t>blind</a:t>
            </a:r>
            <a:r>
              <a:rPr lang="fr-CA" sz="1600" i="1" dirty="0"/>
              <a:t>, placebo-</a:t>
            </a:r>
            <a:r>
              <a:rPr lang="fr-CA" sz="1600" i="1" dirty="0" err="1"/>
              <a:t>controlled</a:t>
            </a:r>
            <a:r>
              <a:rPr lang="fr-CA" sz="1600" i="1" dirty="0"/>
              <a:t> trial</a:t>
            </a:r>
            <a:r>
              <a:rPr lang="fr-CA" sz="1600" dirty="0"/>
              <a:t>. 2002  </a:t>
            </a:r>
          </a:p>
          <a:p>
            <a:r>
              <a:rPr lang="fr-CA" sz="1600" b="1" dirty="0"/>
              <a:t>ÉTUDE 6</a:t>
            </a:r>
            <a:r>
              <a:rPr lang="fr-CA" sz="1600" dirty="0"/>
              <a:t>: </a:t>
            </a:r>
            <a:r>
              <a:rPr lang="fr-CA" sz="1600" i="1" dirty="0" err="1"/>
              <a:t>Bupropion</a:t>
            </a:r>
            <a:r>
              <a:rPr lang="fr-CA" sz="1600" i="1" dirty="0"/>
              <a:t> SR vs. placebo for </a:t>
            </a:r>
            <a:r>
              <a:rPr lang="fr-CA" sz="1600" i="1" dirty="0" err="1"/>
              <a:t>weight</a:t>
            </a:r>
            <a:r>
              <a:rPr lang="fr-CA" sz="1600" i="1" dirty="0"/>
              <a:t> </a:t>
            </a:r>
            <a:r>
              <a:rPr lang="fr-CA" sz="1600" i="1" dirty="0" err="1"/>
              <a:t>loss</a:t>
            </a:r>
            <a:r>
              <a:rPr lang="fr-CA" sz="1600" i="1" dirty="0"/>
              <a:t> in obese patients </a:t>
            </a:r>
            <a:r>
              <a:rPr lang="fr-CA" sz="1600" i="1" dirty="0" err="1"/>
              <a:t>with</a:t>
            </a:r>
            <a:r>
              <a:rPr lang="fr-CA" sz="1600" i="1" dirty="0"/>
              <a:t> </a:t>
            </a:r>
            <a:r>
              <a:rPr lang="fr-CA" sz="1600" i="1" dirty="0" err="1"/>
              <a:t>depressive</a:t>
            </a:r>
            <a:r>
              <a:rPr lang="fr-CA" sz="1600" i="1" dirty="0"/>
              <a:t> </a:t>
            </a:r>
            <a:r>
              <a:rPr lang="fr-CA" sz="1600" i="1" dirty="0" err="1"/>
              <a:t>symptoms</a:t>
            </a:r>
            <a:r>
              <a:rPr lang="fr-CA" sz="1600" dirty="0"/>
              <a:t>. 2002</a:t>
            </a:r>
          </a:p>
        </p:txBody>
      </p:sp>
    </p:spTree>
    <p:extLst>
      <p:ext uri="{BB962C8B-B14F-4D97-AF65-F5344CB8AC3E}">
        <p14:creationId xmlns:p14="http://schemas.microsoft.com/office/powerpoint/2010/main" val="25748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7C771C9-E470-0E43-96EF-51C41CEA9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95230"/>
              </p:ext>
            </p:extLst>
          </p:nvPr>
        </p:nvGraphicFramePr>
        <p:xfrm>
          <a:off x="336884" y="1541769"/>
          <a:ext cx="11456792" cy="3613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682">
                  <a:extLst>
                    <a:ext uri="{9D8B030D-6E8A-4147-A177-3AD203B41FA5}">
                      <a16:colId xmlns:a16="http://schemas.microsoft.com/office/drawing/2014/main" val="330716419"/>
                    </a:ext>
                  </a:extLst>
                </a:gridCol>
                <a:gridCol w="1850400">
                  <a:extLst>
                    <a:ext uri="{9D8B030D-6E8A-4147-A177-3AD203B41FA5}">
                      <a16:colId xmlns:a16="http://schemas.microsoft.com/office/drawing/2014/main" val="310961441"/>
                    </a:ext>
                  </a:extLst>
                </a:gridCol>
                <a:gridCol w="1848542">
                  <a:extLst>
                    <a:ext uri="{9D8B030D-6E8A-4147-A177-3AD203B41FA5}">
                      <a16:colId xmlns:a16="http://schemas.microsoft.com/office/drawing/2014/main" val="587282418"/>
                    </a:ext>
                  </a:extLst>
                </a:gridCol>
                <a:gridCol w="1848542">
                  <a:extLst>
                    <a:ext uri="{9D8B030D-6E8A-4147-A177-3AD203B41FA5}">
                      <a16:colId xmlns:a16="http://schemas.microsoft.com/office/drawing/2014/main" val="2103510673"/>
                    </a:ext>
                  </a:extLst>
                </a:gridCol>
                <a:gridCol w="1848542">
                  <a:extLst>
                    <a:ext uri="{9D8B030D-6E8A-4147-A177-3AD203B41FA5}">
                      <a16:colId xmlns:a16="http://schemas.microsoft.com/office/drawing/2014/main" val="3687217669"/>
                    </a:ext>
                  </a:extLst>
                </a:gridCol>
                <a:gridCol w="1848542">
                  <a:extLst>
                    <a:ext uri="{9D8B030D-6E8A-4147-A177-3AD203B41FA5}">
                      <a16:colId xmlns:a16="http://schemas.microsoft.com/office/drawing/2014/main" val="1546237283"/>
                    </a:ext>
                  </a:extLst>
                </a:gridCol>
                <a:gridCol w="1848542">
                  <a:extLst>
                    <a:ext uri="{9D8B030D-6E8A-4147-A177-3AD203B41FA5}">
                      <a16:colId xmlns:a16="http://schemas.microsoft.com/office/drawing/2014/main" val="216727659"/>
                    </a:ext>
                  </a:extLst>
                </a:gridCol>
              </a:tblGrid>
              <a:tr h="472560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36981"/>
                  </a:ext>
                </a:extLst>
              </a:tr>
              <a:tr h="732085">
                <a:tc>
                  <a:txBody>
                    <a:bodyPr/>
                    <a:lstStyle/>
                    <a:p>
                      <a:r>
                        <a:rPr lang="fr-FR" sz="1400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Adultes obèses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Adultes obèses ou en embonpoint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Femmes obèses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Femmes obèses ou en surpoids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Adultes obèses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Adultes obèses avec symptômes dépressifs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67748"/>
                  </a:ext>
                </a:extLst>
              </a:tr>
              <a:tr h="732085">
                <a:tc>
                  <a:txBody>
                    <a:bodyPr/>
                    <a:lstStyle/>
                    <a:p>
                      <a:r>
                        <a:rPr lang="fr-FR" sz="14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Fluoxétine</a:t>
                      </a:r>
                      <a:r>
                        <a:rPr lang="fr-FR" sz="1400" dirty="0"/>
                        <a:t> 60 mg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Fuoxétine</a:t>
                      </a:r>
                      <a:r>
                        <a:rPr lang="fr-FR" sz="1400" dirty="0"/>
                        <a:t> 60 mg 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Fluoxétine</a:t>
                      </a:r>
                      <a:r>
                        <a:rPr lang="fr-FR" sz="1400" dirty="0"/>
                        <a:t> 60 mg die </a:t>
                      </a:r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Bupropion</a:t>
                      </a:r>
                      <a:r>
                        <a:rPr lang="fr-FR" sz="1400" dirty="0"/>
                        <a:t> 100 mg die - 200 mg </a:t>
                      </a:r>
                      <a:r>
                        <a:rPr lang="fr-FR" sz="1400" dirty="0" err="1"/>
                        <a:t>bid</a:t>
                      </a:r>
                      <a:r>
                        <a:rPr lang="fr-FR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Bupropion</a:t>
                      </a:r>
                      <a:r>
                        <a:rPr lang="fr-FR" sz="1400" dirty="0"/>
                        <a:t> 300 – 400 mg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Bupropion</a:t>
                      </a:r>
                      <a:r>
                        <a:rPr lang="fr-FR" sz="1400" dirty="0"/>
                        <a:t> 300 – 400 mg die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76323"/>
                  </a:ext>
                </a:extLst>
              </a:tr>
              <a:tr h="732085">
                <a:tc>
                  <a:txBody>
                    <a:bodyPr/>
                    <a:lstStyle/>
                    <a:p>
                      <a:r>
                        <a:rPr lang="fr-FR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Placebo die </a:t>
                      </a:r>
                    </a:p>
                    <a:p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79421"/>
                  </a:ext>
                </a:extLst>
              </a:tr>
              <a:tr h="732085">
                <a:tc>
                  <a:txBody>
                    <a:bodyPr/>
                    <a:lstStyle/>
                    <a:p>
                      <a:r>
                        <a:rPr lang="fr-FR" sz="14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poids, IMC, tour de taille, pourcentage de masse adipeuse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du 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du 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du 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du 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Diminution du poids Diminution des symptômes dépressifs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00200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5B24D06B-EA9A-374D-9FE2-7F30C37961DF}"/>
              </a:ext>
            </a:extLst>
          </p:cNvPr>
          <p:cNvSpPr txBox="1"/>
          <p:nvPr/>
        </p:nvSpPr>
        <p:spPr>
          <a:xfrm>
            <a:off x="789937" y="534279"/>
            <a:ext cx="3515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P. I. C. O. des études </a:t>
            </a:r>
          </a:p>
        </p:txBody>
      </p:sp>
    </p:spTree>
    <p:extLst>
      <p:ext uri="{BB962C8B-B14F-4D97-AF65-F5344CB8AC3E}">
        <p14:creationId xmlns:p14="http://schemas.microsoft.com/office/powerpoint/2010/main" val="423502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7A29BC6-3255-A249-83A7-9A14452D7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815627"/>
              </p:ext>
            </p:extLst>
          </p:nvPr>
        </p:nvGraphicFramePr>
        <p:xfrm>
          <a:off x="331305" y="1581525"/>
          <a:ext cx="11567752" cy="4063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330716419"/>
                    </a:ext>
                  </a:extLst>
                </a:gridCol>
                <a:gridCol w="1701382">
                  <a:extLst>
                    <a:ext uri="{9D8B030D-6E8A-4147-A177-3AD203B41FA5}">
                      <a16:colId xmlns:a16="http://schemas.microsoft.com/office/drawing/2014/main" val="310961441"/>
                    </a:ext>
                  </a:extLst>
                </a:gridCol>
                <a:gridCol w="1699674">
                  <a:extLst>
                    <a:ext uri="{9D8B030D-6E8A-4147-A177-3AD203B41FA5}">
                      <a16:colId xmlns:a16="http://schemas.microsoft.com/office/drawing/2014/main" val="587282418"/>
                    </a:ext>
                  </a:extLst>
                </a:gridCol>
                <a:gridCol w="1699674">
                  <a:extLst>
                    <a:ext uri="{9D8B030D-6E8A-4147-A177-3AD203B41FA5}">
                      <a16:colId xmlns:a16="http://schemas.microsoft.com/office/drawing/2014/main" val="2103510673"/>
                    </a:ext>
                  </a:extLst>
                </a:gridCol>
                <a:gridCol w="1699674">
                  <a:extLst>
                    <a:ext uri="{9D8B030D-6E8A-4147-A177-3AD203B41FA5}">
                      <a16:colId xmlns:a16="http://schemas.microsoft.com/office/drawing/2014/main" val="3687217669"/>
                    </a:ext>
                  </a:extLst>
                </a:gridCol>
                <a:gridCol w="1699674">
                  <a:extLst>
                    <a:ext uri="{9D8B030D-6E8A-4147-A177-3AD203B41FA5}">
                      <a16:colId xmlns:a16="http://schemas.microsoft.com/office/drawing/2014/main" val="1546237283"/>
                    </a:ext>
                  </a:extLst>
                </a:gridCol>
                <a:gridCol w="1699674">
                  <a:extLst>
                    <a:ext uri="{9D8B030D-6E8A-4147-A177-3AD203B41FA5}">
                      <a16:colId xmlns:a16="http://schemas.microsoft.com/office/drawing/2014/main" val="216727659"/>
                    </a:ext>
                  </a:extLst>
                </a:gridCol>
              </a:tblGrid>
              <a:tr h="735878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1</a:t>
                      </a:r>
                    </a:p>
                    <a:p>
                      <a:r>
                        <a:rPr lang="fr-FR" sz="1400" b="0" dirty="0" err="1"/>
                        <a:t>Fluoxétine</a:t>
                      </a:r>
                      <a:r>
                        <a:rPr lang="fr-FR" sz="1400" b="0" dirty="0"/>
                        <a:t> vs placebo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2</a:t>
                      </a:r>
                    </a:p>
                    <a:p>
                      <a:r>
                        <a:rPr lang="fr-FR" sz="1400" b="0" dirty="0" err="1"/>
                        <a:t>Fluoxétine</a:t>
                      </a:r>
                      <a:r>
                        <a:rPr lang="fr-FR" sz="1400" b="0" dirty="0"/>
                        <a:t> vs placebo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3</a:t>
                      </a:r>
                    </a:p>
                    <a:p>
                      <a:r>
                        <a:rPr lang="fr-FR" sz="1400" b="0" dirty="0" err="1"/>
                        <a:t>Fluoxétine</a:t>
                      </a:r>
                      <a:r>
                        <a:rPr lang="fr-FR" sz="1400" b="0" dirty="0"/>
                        <a:t> vs placebo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4</a:t>
                      </a:r>
                      <a:endParaRPr lang="fr-FR" sz="1400" b="0" dirty="0"/>
                    </a:p>
                    <a:p>
                      <a:r>
                        <a:rPr lang="fr-FR" sz="1400" b="0" dirty="0" err="1"/>
                        <a:t>Bupropion</a:t>
                      </a:r>
                      <a:r>
                        <a:rPr lang="fr-FR" sz="1400" b="0" dirty="0"/>
                        <a:t> vs </a:t>
                      </a:r>
                      <a:r>
                        <a:rPr lang="fr-FR" sz="1400" b="0" dirty="0" err="1"/>
                        <a:t>plscebo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5</a:t>
                      </a:r>
                    </a:p>
                    <a:p>
                      <a:r>
                        <a:rPr lang="fr-FR" sz="1400" b="0" dirty="0" err="1"/>
                        <a:t>Bupropion</a:t>
                      </a:r>
                      <a:r>
                        <a:rPr lang="fr-FR" sz="1400" b="0" dirty="0"/>
                        <a:t> vs placebo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Étude 6</a:t>
                      </a:r>
                      <a:endParaRPr lang="fr-FR" sz="1400" b="0" dirty="0"/>
                    </a:p>
                    <a:p>
                      <a:r>
                        <a:rPr lang="fr-FR" sz="1400" b="0" dirty="0" err="1"/>
                        <a:t>Bupropion</a:t>
                      </a:r>
                      <a:r>
                        <a:rPr lang="fr-FR" sz="1400" b="0" dirty="0"/>
                        <a:t> vs placebo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36981"/>
                  </a:ext>
                </a:extLst>
              </a:tr>
              <a:tr h="823360">
                <a:tc>
                  <a:txBody>
                    <a:bodyPr/>
                    <a:lstStyle/>
                    <a:p>
                      <a:r>
                        <a:rPr lang="fr-FR" sz="1400" dirty="0"/>
                        <a:t>Aveugle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simple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double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4934"/>
                  </a:ext>
                </a:extLst>
              </a:tr>
              <a:tr h="823360">
                <a:tc>
                  <a:txBody>
                    <a:bodyPr/>
                    <a:lstStyle/>
                    <a:p>
                      <a:r>
                        <a:rPr lang="fr-FR" sz="1400" dirty="0"/>
                        <a:t>Échantillon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9</a:t>
                      </a:r>
                    </a:p>
                    <a:p>
                      <a:r>
                        <a:rPr lang="fr-FR" sz="1400" dirty="0"/>
                        <a:t>N =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230</a:t>
                      </a:r>
                    </a:p>
                    <a:p>
                      <a:r>
                        <a:rPr lang="fr-FR" sz="1400" dirty="0"/>
                        <a:t>N = 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23 </a:t>
                      </a:r>
                    </a:p>
                    <a:p>
                      <a:r>
                        <a:rPr lang="fr-FR" sz="1400" dirty="0"/>
                        <a:t>N =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25</a:t>
                      </a:r>
                    </a:p>
                    <a:p>
                      <a:r>
                        <a:rPr lang="fr-FR" sz="1400" dirty="0"/>
                        <a:t>N =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110 et N = 105</a:t>
                      </a:r>
                    </a:p>
                    <a:p>
                      <a:r>
                        <a:rPr lang="fr-FR" sz="1400" dirty="0"/>
                        <a:t>N = 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N = 213 </a:t>
                      </a:r>
                    </a:p>
                    <a:p>
                      <a:r>
                        <a:rPr lang="fr-FR" sz="1400" dirty="0"/>
                        <a:t>N = 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67748"/>
                  </a:ext>
                </a:extLst>
              </a:tr>
              <a:tr h="735878">
                <a:tc>
                  <a:txBody>
                    <a:bodyPr/>
                    <a:lstStyle/>
                    <a:p>
                      <a:r>
                        <a:rPr lang="fr-FR" sz="1400" dirty="0"/>
                        <a:t>Intervention sur les habitudes de 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Diète 1500 cal/jour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err="1"/>
                        <a:t>Counselling</a:t>
                      </a:r>
                      <a:r>
                        <a:rPr lang="fr-FR" sz="1400" dirty="0"/>
                        <a:t> nutritionnel x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Diète 1200 cal/jour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Diète 1600 cal/jour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Diète avec déficit de 600 cal/jour et 2 remplacements alimentaires/jour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Diète avec déficit de 500 cal/jour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76323"/>
                  </a:ext>
                </a:extLst>
              </a:tr>
              <a:tr h="735878">
                <a:tc>
                  <a:txBody>
                    <a:bodyPr/>
                    <a:lstStyle/>
                    <a:p>
                      <a:r>
                        <a:rPr lang="fr-FR" sz="1400" dirty="0"/>
                        <a:t>Durée de suivi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13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52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12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8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24 semaines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26 semaines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37927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AC64627-C30B-544A-8F9C-E819E036DE38}"/>
              </a:ext>
            </a:extLst>
          </p:cNvPr>
          <p:cNvSpPr txBox="1"/>
          <p:nvPr/>
        </p:nvSpPr>
        <p:spPr>
          <a:xfrm>
            <a:off x="789937" y="640297"/>
            <a:ext cx="48877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Caractéristiques des études </a:t>
            </a:r>
          </a:p>
        </p:txBody>
      </p:sp>
    </p:spTree>
    <p:extLst>
      <p:ext uri="{BB962C8B-B14F-4D97-AF65-F5344CB8AC3E}">
        <p14:creationId xmlns:p14="http://schemas.microsoft.com/office/powerpoint/2010/main" val="419509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DF1392-D106-6F4B-90D7-1BD2249E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et analyse</a:t>
            </a:r>
          </a:p>
        </p:txBody>
      </p:sp>
    </p:spTree>
    <p:extLst>
      <p:ext uri="{BB962C8B-B14F-4D97-AF65-F5344CB8AC3E}">
        <p14:creationId xmlns:p14="http://schemas.microsoft.com/office/powerpoint/2010/main" val="3943155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28CDA4-1FF5-8640-BDF5-B243483DB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CA8B37-A79C-0941-BC60-4FF43C063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/>
          <a:lstStyle/>
          <a:p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0F1025B-4D46-3E4D-A658-57E8E2EC3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049177"/>
              </p:ext>
            </p:extLst>
          </p:nvPr>
        </p:nvGraphicFramePr>
        <p:xfrm>
          <a:off x="696016" y="371061"/>
          <a:ext cx="10707107" cy="6069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9834">
                  <a:extLst>
                    <a:ext uri="{9D8B030D-6E8A-4147-A177-3AD203B41FA5}">
                      <a16:colId xmlns:a16="http://schemas.microsoft.com/office/drawing/2014/main" val="330716419"/>
                    </a:ext>
                  </a:extLst>
                </a:gridCol>
                <a:gridCol w="3171213">
                  <a:extLst>
                    <a:ext uri="{9D8B030D-6E8A-4147-A177-3AD203B41FA5}">
                      <a16:colId xmlns:a16="http://schemas.microsoft.com/office/drawing/2014/main" val="310961441"/>
                    </a:ext>
                  </a:extLst>
                </a:gridCol>
                <a:gridCol w="3168030">
                  <a:extLst>
                    <a:ext uri="{9D8B030D-6E8A-4147-A177-3AD203B41FA5}">
                      <a16:colId xmlns:a16="http://schemas.microsoft.com/office/drawing/2014/main" val="587282418"/>
                    </a:ext>
                  </a:extLst>
                </a:gridCol>
                <a:gridCol w="3168030">
                  <a:extLst>
                    <a:ext uri="{9D8B030D-6E8A-4147-A177-3AD203B41FA5}">
                      <a16:colId xmlns:a16="http://schemas.microsoft.com/office/drawing/2014/main" val="2103510673"/>
                    </a:ext>
                  </a:extLst>
                </a:gridCol>
              </a:tblGrid>
              <a:tr h="583095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/>
                        <a:t>Étude 1</a:t>
                      </a:r>
                    </a:p>
                    <a:p>
                      <a:r>
                        <a:rPr lang="fr-FR" sz="1400" b="0"/>
                        <a:t>Fluoxétine vs placebo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Étude 2</a:t>
                      </a:r>
                    </a:p>
                    <a:p>
                      <a:r>
                        <a:rPr lang="fr-FR" sz="1400" b="0"/>
                        <a:t>Fluoxétine vs placebo</a:t>
                      </a:r>
                      <a:endParaRPr lang="fr-FR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Étude 3</a:t>
                      </a:r>
                    </a:p>
                    <a:p>
                      <a:r>
                        <a:rPr lang="fr-FR" sz="1400" b="0"/>
                        <a:t>Fluoxétine vs placebo</a:t>
                      </a:r>
                      <a:endParaRPr lang="fr-FR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36981"/>
                  </a:ext>
                </a:extLst>
              </a:tr>
              <a:tr h="1192696">
                <a:tc>
                  <a:txBody>
                    <a:bodyPr/>
                    <a:lstStyle/>
                    <a:p>
                      <a:r>
                        <a:rPr lang="fr-FR" sz="1400"/>
                        <a:t>Résultats</a:t>
                      </a:r>
                      <a:endParaRPr lang="fr-FR" sz="14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fr-FR" sz="1400"/>
                        <a:t> </a:t>
                      </a:r>
                      <a:r>
                        <a:rPr lang="fr-FR" sz="1400">
                          <a:solidFill>
                            <a:srgbClr val="00B050"/>
                          </a:solidFill>
                        </a:rPr>
                        <a:t>10.0 % vs - 1.30 %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>
                          <a:solidFill>
                            <a:schemeClr val="accent1"/>
                          </a:solidFill>
                        </a:rPr>
                        <a:t>(p &gt; 0.05)</a:t>
                      </a:r>
                    </a:p>
                    <a:p>
                      <a:endParaRPr lang="fr-FR" sz="1400" dirty="0"/>
                    </a:p>
                  </a:txBody>
                  <a:tcP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À 20 sem</a:t>
                      </a:r>
                    </a:p>
                    <a:p>
                      <a:r>
                        <a:rPr lang="fr-FR" sz="140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fr-FR" sz="1400"/>
                        <a:t> </a:t>
                      </a:r>
                      <a:r>
                        <a:rPr lang="fr-FR" sz="1400">
                          <a:solidFill>
                            <a:srgbClr val="00B050"/>
                          </a:solidFill>
                        </a:rPr>
                        <a:t>5.1 ± 6.9 kg vs - 2.4 ± 5.4 kg </a:t>
                      </a:r>
                    </a:p>
                    <a:p>
                      <a:r>
                        <a:rPr lang="fr-FR" sz="1400">
                          <a:solidFill>
                            <a:srgbClr val="00B050"/>
                          </a:solidFill>
                        </a:rPr>
                        <a:t>(p &lt; 0.05)</a:t>
                      </a:r>
                    </a:p>
                    <a:p>
                      <a:endParaRPr lang="fr-FR" sz="1400"/>
                    </a:p>
                    <a:p>
                      <a:r>
                        <a:rPr lang="fr-FR" sz="1400"/>
                        <a:t>À la fin de l’étude</a:t>
                      </a:r>
                    </a:p>
                    <a:p>
                      <a:r>
                        <a:rPr lang="fr-FR" sz="140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fr-FR" sz="1400">
                          <a:solidFill>
                            <a:schemeClr val="accent1"/>
                          </a:solidFill>
                        </a:rPr>
                        <a:t>1.7 ± 8.7 kg vs – 2.1 ± 6.8 kg </a:t>
                      </a:r>
                    </a:p>
                    <a:p>
                      <a:r>
                        <a:rPr lang="fr-FR" sz="1400">
                          <a:solidFill>
                            <a:schemeClr val="accent1"/>
                          </a:solidFill>
                        </a:rPr>
                        <a:t>(p &gt; 0.05)</a:t>
                      </a:r>
                      <a:endParaRPr lang="fr-FR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>
                          <a:solidFill>
                            <a:srgbClr val="FF0000"/>
                          </a:solidFill>
                        </a:rPr>
                        <a:t>- </a:t>
                      </a:r>
                      <a:r>
                        <a:rPr lang="fr-FR" sz="1400">
                          <a:solidFill>
                            <a:schemeClr val="accent1"/>
                          </a:solidFill>
                        </a:rPr>
                        <a:t>7.31 ± 3.13 kg vs 8.55 ± 4.38</a:t>
                      </a:r>
                    </a:p>
                    <a:p>
                      <a:r>
                        <a:rPr lang="fr-FR" sz="1400">
                          <a:solidFill>
                            <a:schemeClr val="accent1"/>
                          </a:solidFill>
                        </a:rPr>
                        <a:t>(p &gt; 0.05) </a:t>
                      </a:r>
                      <a:endParaRPr lang="fr-FR" sz="14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67748"/>
                  </a:ext>
                </a:extLst>
              </a:tr>
              <a:tr h="545157">
                <a:tc>
                  <a:txBody>
                    <a:bodyPr/>
                    <a:lstStyle/>
                    <a:p>
                      <a:r>
                        <a:rPr lang="fr-FR" sz="1400"/>
                        <a:t>Limites</a:t>
                      </a:r>
                      <a:endParaRPr lang="fr-FR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-Petits échantillons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-Comparabilité des groupes et pertes au suivi non discutées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-IMC de départ différents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-étude avec période d’essai peu discutée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-Effet rebond important: résistance à la molécule?</a:t>
                      </a:r>
                    </a:p>
                    <a:p>
                      <a:r>
                        <a:rPr lang="fr-FR" sz="1400"/>
                        <a:t>-Perte au suivi (57.0 et 52.6%), mais analyse par intention thérapeutique 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-Petits échantillons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-Comparabilité des groupes non discutés</a:t>
                      </a:r>
                    </a:p>
                    <a:p>
                      <a:r>
                        <a:rPr lang="fr-FR" sz="1400"/>
                        <a:t>-Diète de 1200 calories par jour pour tous</a:t>
                      </a:r>
                    </a:p>
                    <a:p>
                      <a:r>
                        <a:rPr lang="fr-FR" sz="1400"/>
                        <a:t>-Compliance à la diète pareille pour les deux groupes?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76323"/>
                  </a:ext>
                </a:extLst>
              </a:tr>
              <a:tr h="758692">
                <a:tc>
                  <a:txBody>
                    <a:bodyPr/>
                    <a:lstStyle/>
                    <a:p>
                      <a:r>
                        <a:rPr lang="fr-FR" sz="1400"/>
                        <a:t>Validité interne</a:t>
                      </a:r>
                      <a:endParaRPr lang="fr-FR" sz="1400" dirty="0"/>
                    </a:p>
                  </a:txBody>
                  <a:tcP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Faible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-qualité de la randomisation ?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-biais de sélection?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-pas de signification statistique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/>
                        <a:t>Modéré</a:t>
                      </a:r>
                    </a:p>
                    <a:p>
                      <a:r>
                        <a:rPr lang="fr-FR" sz="1400"/>
                        <a:t>-randomisation efficace</a:t>
                      </a:r>
                    </a:p>
                    <a:p>
                      <a:r>
                        <a:rPr lang="fr-FR" sz="1400"/>
                        <a:t>-mesures rigoureuses et suivi standardisé</a:t>
                      </a:r>
                    </a:p>
                    <a:p>
                      <a:r>
                        <a:rPr lang="fr-FR" sz="1400"/>
                        <a:t>-biais de sélection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/>
                        <a:t>Faible</a:t>
                      </a:r>
                      <a:endParaRPr lang="fr-FR" sz="1400" b="0"/>
                    </a:p>
                    <a:p>
                      <a:r>
                        <a:rPr lang="fr-FR" sz="1400" b="0"/>
                        <a:t>-qualité de la randomisation ?</a:t>
                      </a:r>
                    </a:p>
                    <a:p>
                      <a:r>
                        <a:rPr lang="fr-FR" sz="1400" b="0"/>
                        <a:t>-biais d’observation </a:t>
                      </a:r>
                      <a:endParaRPr lang="fr-FR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11470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r>
                        <a:rPr lang="fr-FR" sz="1400"/>
                        <a:t>Validité externe</a:t>
                      </a:r>
                      <a:endParaRPr lang="fr-FR" sz="14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Faible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-signification clinique intéressante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-puissance faible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-critères de sélection après la période d’essai non explicités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/>
                        <a:t>Modéré</a:t>
                      </a:r>
                      <a:r>
                        <a:rPr lang="fr-FR" sz="1400"/>
                        <a:t> </a:t>
                      </a:r>
                    </a:p>
                    <a:p>
                      <a:r>
                        <a:rPr lang="fr-FR" sz="1400"/>
                        <a:t>-utilité clinique nulle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1" dirty="0"/>
                        <a:t>Faible</a:t>
                      </a:r>
                      <a:endParaRPr lang="fr-FR" sz="1400" b="0" dirty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-puissance faible</a:t>
                      </a:r>
                    </a:p>
                    <a:p>
                      <a:r>
                        <a:rPr lang="fr-FR" sz="1400" b="0" dirty="0"/>
                        <a:t>-intervention sur les habitudes de vie difficilement applicable </a:t>
                      </a:r>
                    </a:p>
                    <a:p>
                      <a:r>
                        <a:rPr lang="fr-FR" sz="1400" b="0" dirty="0"/>
                        <a:t>-sujets femmes seulement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490064"/>
                  </a:ext>
                </a:extLst>
              </a:tr>
            </a:tbl>
          </a:graphicData>
        </a:graphic>
      </p:graphicFrame>
      <p:pic>
        <p:nvPicPr>
          <p:cNvPr id="7" name="Espace réservé du contenu 7">
            <a:extLst>
              <a:ext uri="{FF2B5EF4-FFF2-40B4-BE49-F238E27FC236}">
                <a16:creationId xmlns:a16="http://schemas.microsoft.com/office/drawing/2014/main" id="{4F94C9B7-6DE3-8347-99AC-54F2B3405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022" y="221124"/>
            <a:ext cx="5777094" cy="636936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6201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2A32DC-113E-3746-9E41-E4DD551C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ACD15F-68E5-2D4E-9084-A3ACBCECF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/>
          <a:lstStyle/>
          <a:p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12AB762-D566-8F4E-849A-A0C6BDF64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79417"/>
              </p:ext>
            </p:extLst>
          </p:nvPr>
        </p:nvGraphicFramePr>
        <p:xfrm>
          <a:off x="300317" y="115051"/>
          <a:ext cx="11578017" cy="6636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357">
                  <a:extLst>
                    <a:ext uri="{9D8B030D-6E8A-4147-A177-3AD203B41FA5}">
                      <a16:colId xmlns:a16="http://schemas.microsoft.com/office/drawing/2014/main" val="330716419"/>
                    </a:ext>
                  </a:extLst>
                </a:gridCol>
                <a:gridCol w="3499220">
                  <a:extLst>
                    <a:ext uri="{9D8B030D-6E8A-4147-A177-3AD203B41FA5}">
                      <a16:colId xmlns:a16="http://schemas.microsoft.com/office/drawing/2014/main" val="3687217669"/>
                    </a:ext>
                  </a:extLst>
                </a:gridCol>
                <a:gridCol w="3499220">
                  <a:extLst>
                    <a:ext uri="{9D8B030D-6E8A-4147-A177-3AD203B41FA5}">
                      <a16:colId xmlns:a16="http://schemas.microsoft.com/office/drawing/2014/main" val="1546237283"/>
                    </a:ext>
                  </a:extLst>
                </a:gridCol>
                <a:gridCol w="3499220">
                  <a:extLst>
                    <a:ext uri="{9D8B030D-6E8A-4147-A177-3AD203B41FA5}">
                      <a16:colId xmlns:a16="http://schemas.microsoft.com/office/drawing/2014/main" val="216727659"/>
                    </a:ext>
                  </a:extLst>
                </a:gridCol>
              </a:tblGrid>
              <a:tr h="735878"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Étude 4</a:t>
                      </a:r>
                      <a:endParaRPr lang="fr-FR" sz="1400" b="0"/>
                    </a:p>
                    <a:p>
                      <a:r>
                        <a:rPr lang="fr-FR" sz="1400" b="0"/>
                        <a:t>Bupropion vs placebo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Étude 5</a:t>
                      </a:r>
                    </a:p>
                    <a:p>
                      <a:r>
                        <a:rPr lang="fr-FR" sz="1400" b="0"/>
                        <a:t>Bupropion vs placebo</a:t>
                      </a:r>
                      <a:endParaRPr lang="fr-FR" sz="1400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/>
                        <a:t>Étude 6</a:t>
                      </a:r>
                      <a:endParaRPr lang="fr-FR" sz="1400" b="0"/>
                    </a:p>
                    <a:p>
                      <a:r>
                        <a:rPr lang="fr-FR" sz="1400" b="0"/>
                        <a:t>Bupropion vs placebo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436981"/>
                  </a:ext>
                </a:extLst>
              </a:tr>
              <a:tr h="1631242">
                <a:tc>
                  <a:txBody>
                    <a:bodyPr/>
                    <a:lstStyle/>
                    <a:p>
                      <a:r>
                        <a:rPr lang="fr-FR" sz="1400"/>
                        <a:t>Résultats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- 5.0 ± 0.7 kg vs - 1.2 ± 0.5 kg </a:t>
                      </a:r>
                    </a:p>
                    <a:p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(p = 0.0001)</a:t>
                      </a:r>
                    </a:p>
                    <a:p>
                      <a:endParaRPr lang="fr-FR" sz="1400" dirty="0"/>
                    </a:p>
                    <a:p>
                      <a:r>
                        <a:rPr lang="fr-FR" sz="1400" dirty="0"/>
                        <a:t>*Compliance à la diète et à la tenue des </a:t>
                      </a:r>
                      <a:r>
                        <a:rPr lang="fr-FR" sz="1400" dirty="0" err="1"/>
                        <a:t>journeaux</a:t>
                      </a:r>
                      <a:r>
                        <a:rPr lang="fr-FR" sz="1400" dirty="0"/>
                        <a:t>:</a:t>
                      </a:r>
                    </a:p>
                    <a:p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84 % vs  32 % (p = 0.0004)</a:t>
                      </a:r>
                    </a:p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accent1"/>
                          </a:solidFill>
                        </a:rPr>
                        <a:t>-</a:t>
                      </a:r>
                      <a:r>
                        <a:rPr lang="fr-FR" sz="1400" dirty="0" err="1">
                          <a:solidFill>
                            <a:schemeClr val="accent1"/>
                          </a:solidFill>
                        </a:rPr>
                        <a:t>bupropion</a:t>
                      </a:r>
                      <a:r>
                        <a:rPr lang="fr-FR" sz="1400" dirty="0">
                          <a:solidFill>
                            <a:schemeClr val="accent1"/>
                          </a:solidFill>
                        </a:rPr>
                        <a:t> 300: 5.7% (7.1%; 4.3%) </a:t>
                      </a:r>
                    </a:p>
                    <a:p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-</a:t>
                      </a:r>
                      <a:r>
                        <a:rPr lang="fr-FR" sz="1400" dirty="0" err="1">
                          <a:solidFill>
                            <a:srgbClr val="00B050"/>
                          </a:solidFill>
                        </a:rPr>
                        <a:t>bupropion</a:t>
                      </a: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 400: 7.7% (9.1%; 6.3%)</a:t>
                      </a:r>
                    </a:p>
                    <a:p>
                      <a:r>
                        <a:rPr lang="fr-FR" sz="1400" dirty="0"/>
                        <a:t>vs</a:t>
                      </a:r>
                    </a:p>
                    <a:p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-placebo: 4.0% (5.4%; 2.6%)</a:t>
                      </a:r>
                    </a:p>
                    <a:p>
                      <a:endParaRPr lang="fr-FR" sz="1400" dirty="0"/>
                    </a:p>
                    <a:p>
                      <a:r>
                        <a:rPr lang="fr-FR" sz="1400" dirty="0"/>
                        <a:t>Avec IC 95%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 </a:t>
                      </a: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4.4 ± 0.3 kg vs -1.7 ± 0.3 kg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rgbClr val="00B050"/>
                          </a:solidFill>
                        </a:rPr>
                        <a:t>(&lt; 0.001)</a:t>
                      </a:r>
                    </a:p>
                    <a:p>
                      <a:endParaRPr lang="fr-FR" sz="1400" dirty="0"/>
                    </a:p>
                    <a:p>
                      <a:r>
                        <a:rPr lang="fr-FR" sz="1400" dirty="0"/>
                        <a:t>*Les symptômes dépressifs baissent *Une diminution des symptômes dépressifs est associée à une meilleure perte de poids 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*Diminution des envies alimentaires plus importante dans le groupe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bupropion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2067748"/>
                  </a:ext>
                </a:extLst>
              </a:tr>
              <a:tr h="608515">
                <a:tc rowSpan="2">
                  <a:txBody>
                    <a:bodyPr/>
                    <a:lstStyle/>
                    <a:p>
                      <a:r>
                        <a:rPr lang="fr-FR" sz="1400"/>
                        <a:t>Limites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-étude préliminaire avec petits échantillons et suivi très court (8 </a:t>
                      </a:r>
                      <a:r>
                        <a:rPr lang="fr-FR" sz="1400" dirty="0" err="1"/>
                        <a:t>sem</a:t>
                      </a:r>
                      <a:r>
                        <a:rPr lang="fr-FR" sz="1400" dirty="0"/>
                        <a:t>)</a:t>
                      </a:r>
                    </a:p>
                    <a:p>
                      <a:r>
                        <a:rPr lang="fr-FR" sz="1400" dirty="0"/>
                        <a:t>-pertes au suivi (28% et 48%), mais analyse par intention thérapeutique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-pertes au suivi (30%, 33% et 29%), mais analyse par intention thérapeutique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</a:t>
                      </a:r>
                      <a:r>
                        <a:rPr lang="fr-FR" sz="1400" b="0" dirty="0"/>
                        <a:t>diète avec déficit de 600 cal/jour et 2 remplacements alimentaires/jour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-pertes au suivi (43% et 48%), mais analyse par intention thérapeutique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376323"/>
                  </a:ext>
                </a:extLst>
              </a:tr>
              <a:tr h="628011">
                <a:tc v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Source de financement: Glaxo </a:t>
                      </a:r>
                      <a:r>
                        <a:rPr lang="fr-FR" sz="1400" dirty="0" err="1"/>
                        <a:t>Wellcome</a:t>
                      </a:r>
                      <a:r>
                        <a:rPr lang="fr-FR" sz="1400" dirty="0"/>
                        <a:t>, compagnie pharmaceutique qui produit le </a:t>
                      </a:r>
                      <a:r>
                        <a:rPr lang="fr-FR" sz="1400" dirty="0" err="1"/>
                        <a:t>bupropion</a:t>
                      </a:r>
                      <a:r>
                        <a:rPr lang="fr-FR" sz="1400" dirty="0"/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0164354"/>
                  </a:ext>
                </a:extLst>
              </a:tr>
              <a:tr h="628011">
                <a:tc>
                  <a:txBody>
                    <a:bodyPr/>
                    <a:lstStyle/>
                    <a:p>
                      <a:r>
                        <a:rPr lang="fr-FR" sz="1400"/>
                        <a:t>Validité interne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Modérée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-randomisation efficace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-biais de sélection ?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Modérée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-randomisation efficace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-pertes au suivi moindres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Modérée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-randomisation efficace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/>
                        <a:t>-biais de sélection ?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0077935"/>
                  </a:ext>
                </a:extLst>
              </a:tr>
              <a:tr h="628011">
                <a:tc>
                  <a:txBody>
                    <a:bodyPr/>
                    <a:lstStyle/>
                    <a:p>
                      <a:r>
                        <a:rPr lang="fr-FR" sz="1400"/>
                        <a:t>Validité externe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Faible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-puissance faible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-nombreux critères d’exclusion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-sujets femmes seulement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Modérée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-nombreux critères d’exclusion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-puissance &gt; 80% et suivi rigoureux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</a:t>
                      </a:r>
                      <a:r>
                        <a:rPr lang="fr-FR" sz="1400" b="0" dirty="0"/>
                        <a:t>intervention sur les habitudes de vie difficilement applicable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Modérée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-nombreux critères d’exclusion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5883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16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5DDE806-CE9C-4F4E-87DC-70C9E0376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855" y="2415016"/>
            <a:ext cx="9978065" cy="442635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9D2D7A-5C0C-094E-A1E6-F5014EF469B2}"/>
              </a:ext>
            </a:extLst>
          </p:cNvPr>
          <p:cNvSpPr txBox="1"/>
          <p:nvPr/>
        </p:nvSpPr>
        <p:spPr>
          <a:xfrm>
            <a:off x="1093304" y="437322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Étude 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288C35-750B-A74E-94B6-3F99D7FF3E03}"/>
              </a:ext>
            </a:extLst>
          </p:cNvPr>
          <p:cNvSpPr txBox="1"/>
          <p:nvPr/>
        </p:nvSpPr>
        <p:spPr>
          <a:xfrm>
            <a:off x="3876322" y="972352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Étude 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6B0810-FC31-9342-9616-1218EF6D186C}"/>
              </a:ext>
            </a:extLst>
          </p:cNvPr>
          <p:cNvSpPr txBox="1"/>
          <p:nvPr/>
        </p:nvSpPr>
        <p:spPr>
          <a:xfrm>
            <a:off x="8256104" y="1731986"/>
            <a:ext cx="125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Étude 6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2706E5-4E1B-0E4C-96EC-DA7F64EE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5"/>
          <a:stretch/>
        </p:blipFill>
        <p:spPr>
          <a:xfrm>
            <a:off x="3180522" y="1731986"/>
            <a:ext cx="4661723" cy="486331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55C7FD-C584-344E-B89F-DFE033723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5" y="1189067"/>
            <a:ext cx="3471749" cy="3677138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60222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9D24A-C912-984F-A2EF-E44BC8FF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228600" tIns="228600" rIns="228600" bIns="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>
                <a:solidFill>
                  <a:schemeClr val="bg1"/>
                </a:solidFill>
              </a:rPr>
              <a:t>Résultats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1AE55B-DA4C-DE4B-800B-5591ED7BA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01" y="1373930"/>
            <a:ext cx="11358999" cy="50263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4FF4CC-4E5C-6148-B2C8-16E84C4B114F}"/>
              </a:ext>
            </a:extLst>
          </p:cNvPr>
          <p:cNvSpPr txBox="1"/>
          <p:nvPr/>
        </p:nvSpPr>
        <p:spPr>
          <a:xfrm>
            <a:off x="6659217" y="378336"/>
            <a:ext cx="1859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Résultats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759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9D24A-C912-984F-A2EF-E44BC8FF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228600" tIns="228600" rIns="228600" bIns="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>
                <a:solidFill>
                  <a:schemeClr val="bg1"/>
                </a:solidFill>
              </a:rPr>
              <a:t>Résultats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52C5E4-99EF-2540-A05C-77D54FBA8BE7}"/>
              </a:ext>
            </a:extLst>
          </p:cNvPr>
          <p:cNvSpPr txBox="1"/>
          <p:nvPr/>
        </p:nvSpPr>
        <p:spPr>
          <a:xfrm>
            <a:off x="6659217" y="378336"/>
            <a:ext cx="1691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Analyse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2552BC-75C1-1C44-B46D-5974799F7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60" y="1117600"/>
            <a:ext cx="9261889" cy="557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02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7A18DF0-20A2-EA41-8779-5F53E3D8A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80428"/>
              </p:ext>
            </p:extLst>
          </p:nvPr>
        </p:nvGraphicFramePr>
        <p:xfrm>
          <a:off x="469688" y="2642649"/>
          <a:ext cx="11321260" cy="212273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672151">
                  <a:extLst>
                    <a:ext uri="{9D8B030D-6E8A-4147-A177-3AD203B41FA5}">
                      <a16:colId xmlns:a16="http://schemas.microsoft.com/office/drawing/2014/main" val="478945063"/>
                    </a:ext>
                  </a:extLst>
                </a:gridCol>
                <a:gridCol w="1603577">
                  <a:extLst>
                    <a:ext uri="{9D8B030D-6E8A-4147-A177-3AD203B41FA5}">
                      <a16:colId xmlns:a16="http://schemas.microsoft.com/office/drawing/2014/main" val="1168227094"/>
                    </a:ext>
                  </a:extLst>
                </a:gridCol>
                <a:gridCol w="1603577">
                  <a:extLst>
                    <a:ext uri="{9D8B030D-6E8A-4147-A177-3AD203B41FA5}">
                      <a16:colId xmlns:a16="http://schemas.microsoft.com/office/drawing/2014/main" val="3334501618"/>
                    </a:ext>
                  </a:extLst>
                </a:gridCol>
                <a:gridCol w="1631224">
                  <a:extLst>
                    <a:ext uri="{9D8B030D-6E8A-4147-A177-3AD203B41FA5}">
                      <a16:colId xmlns:a16="http://schemas.microsoft.com/office/drawing/2014/main" val="3841036613"/>
                    </a:ext>
                  </a:extLst>
                </a:gridCol>
                <a:gridCol w="1603577">
                  <a:extLst>
                    <a:ext uri="{9D8B030D-6E8A-4147-A177-3AD203B41FA5}">
                      <a16:colId xmlns:a16="http://schemas.microsoft.com/office/drawing/2014/main" val="1958733707"/>
                    </a:ext>
                  </a:extLst>
                </a:gridCol>
                <a:gridCol w="1603577">
                  <a:extLst>
                    <a:ext uri="{9D8B030D-6E8A-4147-A177-3AD203B41FA5}">
                      <a16:colId xmlns:a16="http://schemas.microsoft.com/office/drawing/2014/main" val="3661597324"/>
                    </a:ext>
                  </a:extLst>
                </a:gridCol>
                <a:gridCol w="1603577">
                  <a:extLst>
                    <a:ext uri="{9D8B030D-6E8A-4147-A177-3AD203B41FA5}">
                      <a16:colId xmlns:a16="http://schemas.microsoft.com/office/drawing/2014/main" val="3640831961"/>
                    </a:ext>
                  </a:extLst>
                </a:gridCol>
              </a:tblGrid>
              <a:tr h="382625"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Étude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1. </a:t>
                      </a:r>
                      <a:r>
                        <a:rPr lang="fr-CA" sz="1600" b="1" dirty="0" err="1">
                          <a:effectLst/>
                        </a:rPr>
                        <a:t>Fluoxétine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2. </a:t>
                      </a:r>
                      <a:r>
                        <a:rPr lang="fr-CA" sz="1600" b="1" dirty="0" err="1">
                          <a:effectLst/>
                        </a:rPr>
                        <a:t>Fluoxétine</a:t>
                      </a:r>
                      <a:r>
                        <a:rPr lang="fr-CA" sz="1600" b="1" dirty="0">
                          <a:effectLst/>
                        </a:rPr>
                        <a:t> 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3. </a:t>
                      </a:r>
                      <a:r>
                        <a:rPr lang="fr-CA" sz="1600" b="1" dirty="0" err="1">
                          <a:effectLst/>
                        </a:rPr>
                        <a:t>Fluoxétine</a:t>
                      </a:r>
                      <a:r>
                        <a:rPr lang="fr-CA" sz="1600" b="1" dirty="0">
                          <a:effectLst/>
                        </a:rPr>
                        <a:t> 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4. </a:t>
                      </a:r>
                      <a:r>
                        <a:rPr lang="fr-CA" sz="1600" b="1" dirty="0" err="1">
                          <a:effectLst/>
                        </a:rPr>
                        <a:t>Bupropion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5. </a:t>
                      </a:r>
                      <a:r>
                        <a:rPr lang="fr-CA" sz="1600" b="1" dirty="0" err="1">
                          <a:effectLst/>
                        </a:rPr>
                        <a:t>Bupropion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b="1" dirty="0">
                          <a:effectLst/>
                        </a:rPr>
                        <a:t>6. </a:t>
                      </a:r>
                      <a:r>
                        <a:rPr lang="fr-CA" sz="1600" b="1" dirty="0" err="1">
                          <a:effectLst/>
                        </a:rPr>
                        <a:t>Bupropion</a:t>
                      </a:r>
                      <a:endParaRPr lang="fr-CA" sz="1600" b="1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122258"/>
                  </a:ext>
                </a:extLst>
              </a:tr>
              <a:tr h="1426411">
                <a:tc>
                  <a:txBody>
                    <a:bodyPr/>
                    <a:lstStyle/>
                    <a:p>
                      <a:r>
                        <a:rPr lang="fr-CA" sz="1600" dirty="0">
                          <a:effectLst/>
                        </a:rPr>
                        <a:t>Effets secondaires</a:t>
                      </a:r>
                      <a:endParaRPr lang="fr-CA" sz="16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dirty="0">
                          <a:effectLst/>
                        </a:rPr>
                        <a:t>Anorexie (92.6%)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Insomnie (29.6%)</a:t>
                      </a:r>
                    </a:p>
                    <a:p>
                      <a:r>
                        <a:rPr lang="fr-CA" sz="1600" kern="1200" dirty="0">
                          <a:effectLst/>
                        </a:rPr>
                        <a:t>Somnolence (29.6%)</a:t>
                      </a:r>
                    </a:p>
                    <a:p>
                      <a:r>
                        <a:rPr lang="fr-CA" sz="1600" kern="1200" dirty="0">
                          <a:effectLst/>
                        </a:rPr>
                        <a:t>Nausée (14.8%)</a:t>
                      </a:r>
                      <a:endParaRPr lang="fr-CA" sz="1600" kern="1200" dirty="0">
                        <a:solidFill>
                          <a:schemeClr val="tx1"/>
                        </a:solidFill>
                        <a:effectLst/>
                        <a:latin typeface="Rockwell" panose="02060603020205020403" pitchFamily="18" charset="77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kern="1200" dirty="0">
                          <a:effectLst/>
                        </a:rPr>
                        <a:t>Asthénie (17.8%)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kern="1200" dirty="0">
                          <a:effectLst/>
                        </a:rPr>
                        <a:t>Diarrhée (14.3%)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kern="1200" dirty="0">
                          <a:effectLst/>
                        </a:rPr>
                        <a:t>Nausée (13.5%)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kern="1200" dirty="0">
                          <a:effectLst/>
                        </a:rPr>
                        <a:t>Diaphorèse (10.9%)</a:t>
                      </a:r>
                      <a:endParaRPr lang="fr-CA" sz="12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dirty="0">
                          <a:effectLst/>
                        </a:rPr>
                        <a:t>Fatigue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Céphalée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Étourdissement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Insomnie</a:t>
                      </a:r>
                      <a:br>
                        <a:rPr lang="fr-CA" sz="1600" dirty="0">
                          <a:effectLst/>
                        </a:rPr>
                      </a:br>
                      <a:endParaRPr lang="fr-CA" sz="16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dirty="0">
                          <a:effectLst/>
                        </a:rPr>
                        <a:t>Bouche sèche</a:t>
                      </a:r>
                      <a:endParaRPr lang="fr-CA" sz="16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dirty="0" err="1">
                          <a:effectLst/>
                        </a:rPr>
                        <a:t>Sx</a:t>
                      </a:r>
                      <a:r>
                        <a:rPr lang="fr-CA" sz="1600" dirty="0">
                          <a:effectLst/>
                        </a:rPr>
                        <a:t> VRS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Céphalée</a:t>
                      </a:r>
                    </a:p>
                    <a:p>
                      <a:r>
                        <a:rPr lang="fr-CA" sz="1600" dirty="0" err="1">
                          <a:effectLst/>
                        </a:rPr>
                        <a:t>Sx</a:t>
                      </a:r>
                      <a:r>
                        <a:rPr lang="fr-CA" sz="1600" dirty="0">
                          <a:effectLst/>
                        </a:rPr>
                        <a:t> MSK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Bouche sèche</a:t>
                      </a:r>
                      <a:endParaRPr lang="fr-CA" sz="16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sz="1600" dirty="0">
                          <a:effectLst/>
                        </a:rPr>
                        <a:t>Infections virales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Bouche sèche</a:t>
                      </a:r>
                    </a:p>
                    <a:p>
                      <a:r>
                        <a:rPr lang="fr-CA" sz="1600" dirty="0">
                          <a:effectLst/>
                        </a:rPr>
                        <a:t>Insomnie</a:t>
                      </a:r>
                      <a:endParaRPr lang="fr-CA" sz="1600" dirty="0">
                        <a:effectLst/>
                        <a:latin typeface="Rockwell" panose="02060603020205020403" pitchFamily="18" charset="77"/>
                        <a:cs typeface="Times New Roman" panose="02020603050405020304" pitchFamily="18" charset="0"/>
                      </a:endParaRPr>
                    </a:p>
                  </a:txBody>
                  <a:tcPr marL="16613" marR="16613" marT="16613" marB="1661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72498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765539B-4642-A24C-A2FD-7B8EE39453D7}"/>
              </a:ext>
            </a:extLst>
          </p:cNvPr>
          <p:cNvSpPr txBox="1"/>
          <p:nvPr/>
        </p:nvSpPr>
        <p:spPr>
          <a:xfrm>
            <a:off x="789937" y="834662"/>
            <a:ext cx="3277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Effets secondaires </a:t>
            </a:r>
          </a:p>
        </p:txBody>
      </p:sp>
    </p:spTree>
    <p:extLst>
      <p:ext uri="{BB962C8B-B14F-4D97-AF65-F5344CB8AC3E}">
        <p14:creationId xmlns:p14="http://schemas.microsoft.com/office/powerpoint/2010/main" val="3284879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6FD3F-05E2-E041-ACB4-1FB77982B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2CC89D-9838-484F-9299-E8CC49AEE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fluoxétine</a:t>
            </a:r>
            <a:r>
              <a:rPr lang="fr-FR" dirty="0"/>
              <a:t> et le </a:t>
            </a:r>
            <a:r>
              <a:rPr lang="fr-FR" dirty="0" err="1"/>
              <a:t>bupropion</a:t>
            </a:r>
            <a:r>
              <a:rPr lang="fr-FR" dirty="0"/>
              <a:t> auraient des rôles sur la régulation de la faim</a:t>
            </a:r>
          </a:p>
          <a:p>
            <a:r>
              <a:rPr lang="fr-FR" dirty="0"/>
              <a:t>Petites différences favorisant les antidépresseurs (</a:t>
            </a:r>
            <a:r>
              <a:rPr lang="fr-FR" dirty="0" err="1"/>
              <a:t>bupropion</a:t>
            </a:r>
            <a:r>
              <a:rPr lang="fr-FR" dirty="0"/>
              <a:t> &gt; </a:t>
            </a:r>
            <a:r>
              <a:rPr lang="fr-FR" dirty="0" err="1"/>
              <a:t>fluoxetine</a:t>
            </a:r>
            <a:r>
              <a:rPr lang="fr-FR" dirty="0"/>
              <a:t>) au placebo dans un programme de perte de poids</a:t>
            </a:r>
          </a:p>
          <a:p>
            <a:r>
              <a:rPr lang="fr-FR" dirty="0"/>
              <a:t>Qualité des études sous-optimale pour généraliser les résultats</a:t>
            </a:r>
          </a:p>
          <a:p>
            <a:r>
              <a:rPr lang="fr-FR" dirty="0"/>
              <a:t>Effets secondaires observés minimes, mais potentiel d’effets secondaires dangereux (ex: convulsions avec le </a:t>
            </a:r>
            <a:r>
              <a:rPr lang="fr-FR" dirty="0" err="1"/>
              <a:t>bupropion</a:t>
            </a:r>
            <a:r>
              <a:rPr lang="fr-FR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56589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FCED8B-AA0D-144C-9666-6A9FC1520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75951-7486-A145-8C92-9305D9A39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Risques  &gt;&gt;  bénéfices des antidépresseurs dans un programme de perte de poids</a:t>
            </a:r>
          </a:p>
        </p:txBody>
      </p:sp>
    </p:spTree>
    <p:extLst>
      <p:ext uri="{BB962C8B-B14F-4D97-AF65-F5344CB8AC3E}">
        <p14:creationId xmlns:p14="http://schemas.microsoft.com/office/powerpoint/2010/main" val="712209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6FD3F-05E2-E041-ACB4-1FB77982B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067" y="1630015"/>
            <a:ext cx="3498979" cy="662609"/>
          </a:xfrm>
        </p:spPr>
        <p:txBody>
          <a:bodyPr>
            <a:noAutofit/>
          </a:bodyPr>
          <a:lstStyle/>
          <a:p>
            <a:r>
              <a:rPr lang="fr-FR" sz="2800" dirty="0"/>
              <a:t>Retour vignette clinique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2CC89D-9838-484F-9299-E8CC49AEE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Patient(e) ordinaire</a:t>
            </a:r>
          </a:p>
          <a:p>
            <a:r>
              <a:rPr lang="fr-FR" dirty="0"/>
              <a:t>Diagnostic de trouble dépressif majeur, avec indication claire de débuter antidépresseur</a:t>
            </a:r>
          </a:p>
          <a:p>
            <a:r>
              <a:rPr lang="fr-FR" dirty="0"/>
              <a:t>Obésité, veut perdre du poids, ne réussit pas avec les traitements de première ligne (changement des habitudes de vie)</a:t>
            </a:r>
          </a:p>
          <a:p>
            <a:r>
              <a:rPr lang="fr-FR" dirty="0"/>
              <a:t>Quel antidépresseur débuter?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D77BC7-D896-0748-9049-712390FDD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383796"/>
            <a:ext cx="3620712" cy="23869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A56E51-8495-9149-870E-1031E9C2C111}"/>
              </a:ext>
            </a:extLst>
          </p:cNvPr>
          <p:cNvSpPr/>
          <p:nvPr/>
        </p:nvSpPr>
        <p:spPr>
          <a:xfrm>
            <a:off x="0" y="6457890"/>
            <a:ext cx="40419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lang="fr-FR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www.pourquoidocteur.fr</a:t>
            </a:r>
            <a:r>
              <a:rPr lang="fr-FR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/Articles/Question-d-actu/27435-Obesite-l-impact-psychologique-surpoids-provoquer-depression</a:t>
            </a:r>
          </a:p>
        </p:txBody>
      </p:sp>
    </p:spTree>
    <p:extLst>
      <p:ext uri="{BB962C8B-B14F-4D97-AF65-F5344CB8AC3E}">
        <p14:creationId xmlns:p14="http://schemas.microsoft.com/office/powerpoint/2010/main" val="3110106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5ADB91-145A-7E4C-BB79-42174F49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Remerciements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46BD-DB3D-D44F-8358-F51AB794B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b="1" dirty="0"/>
              <a:t>Dr Dominique Pilon</a:t>
            </a:r>
            <a:endParaRPr lang="fr-CA" dirty="0"/>
          </a:p>
          <a:p>
            <a:r>
              <a:rPr lang="fr-CA" b="1" dirty="0"/>
              <a:t>Dre Rachel Rodrigue</a:t>
            </a:r>
            <a:endParaRPr lang="fr-CA" dirty="0"/>
          </a:p>
          <a:p>
            <a:r>
              <a:rPr lang="fr-CA" b="1" dirty="0"/>
              <a:t>Dre </a:t>
            </a:r>
            <a:r>
              <a:rPr lang="fr-CA" b="1" dirty="0" err="1"/>
              <a:t>Stefania</a:t>
            </a:r>
            <a:r>
              <a:rPr lang="fr-CA" b="1" dirty="0"/>
              <a:t> </a:t>
            </a:r>
            <a:r>
              <a:rPr lang="fr-CA" b="1" dirty="0" err="1"/>
              <a:t>Vandelli</a:t>
            </a:r>
            <a:endParaRPr lang="fr-CA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Patrons superviseurs de l’UMF Bordeaux-</a:t>
            </a:r>
            <a:r>
              <a:rPr lang="fr-FR" dirty="0" err="1"/>
              <a:t>Cartierville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8399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55C12-2E74-0840-BC6E-15650411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C5BC83-B560-E447-8E56-96D64ACBA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71793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fr-CA" dirty="0"/>
              <a:t>Guimarães C, Pereira LR, </a:t>
            </a:r>
            <a:r>
              <a:rPr lang="fr-CA" dirty="0" err="1"/>
              <a:t>Iucif</a:t>
            </a:r>
            <a:r>
              <a:rPr lang="fr-CA" dirty="0"/>
              <a:t> </a:t>
            </a:r>
            <a:r>
              <a:rPr lang="fr-CA" dirty="0" err="1"/>
              <a:t>Júnior</a:t>
            </a:r>
            <a:r>
              <a:rPr lang="fr-CA" dirty="0"/>
              <a:t> N, </a:t>
            </a:r>
            <a:r>
              <a:rPr lang="fr-CA" dirty="0" err="1"/>
              <a:t>Cesarino</a:t>
            </a:r>
            <a:r>
              <a:rPr lang="fr-CA" dirty="0"/>
              <a:t> EJ, de Almeida CA, de Carvalho D, et al. </a:t>
            </a:r>
            <a:r>
              <a:rPr lang="fr-CA" dirty="0" err="1"/>
              <a:t>Tolerability</a:t>
            </a:r>
            <a:r>
              <a:rPr lang="fr-CA" dirty="0"/>
              <a:t> and </a:t>
            </a:r>
            <a:r>
              <a:rPr lang="fr-CA" dirty="0" err="1"/>
              <a:t>effectiveness</a:t>
            </a:r>
            <a:r>
              <a:rPr lang="fr-CA" dirty="0"/>
              <a:t> of </a:t>
            </a:r>
            <a:r>
              <a:rPr lang="fr-CA" dirty="0" err="1"/>
              <a:t>fluoxetine</a:t>
            </a:r>
            <a:r>
              <a:rPr lang="fr-CA" dirty="0"/>
              <a:t>, </a:t>
            </a:r>
            <a:r>
              <a:rPr lang="fr-CA" dirty="0" err="1"/>
              <a:t>metformin</a:t>
            </a:r>
            <a:r>
              <a:rPr lang="fr-CA" dirty="0"/>
              <a:t> and </a:t>
            </a:r>
            <a:r>
              <a:rPr lang="fr-CA" dirty="0" err="1"/>
              <a:t>sibutramine</a:t>
            </a:r>
            <a:r>
              <a:rPr lang="fr-CA" dirty="0"/>
              <a:t> in </a:t>
            </a:r>
            <a:r>
              <a:rPr lang="fr-CA" dirty="0" err="1"/>
              <a:t>reducing</a:t>
            </a:r>
            <a:r>
              <a:rPr lang="fr-CA" dirty="0"/>
              <a:t> </a:t>
            </a:r>
            <a:r>
              <a:rPr lang="fr-CA" dirty="0" err="1"/>
              <a:t>anthropometric</a:t>
            </a:r>
            <a:r>
              <a:rPr lang="fr-CA" dirty="0"/>
              <a:t> and </a:t>
            </a:r>
            <a:r>
              <a:rPr lang="fr-CA" dirty="0" err="1"/>
              <a:t>metabolic</a:t>
            </a:r>
            <a:r>
              <a:rPr lang="fr-CA" dirty="0"/>
              <a:t> </a:t>
            </a:r>
            <a:r>
              <a:rPr lang="fr-CA" dirty="0" err="1"/>
              <a:t>parameters</a:t>
            </a:r>
            <a:r>
              <a:rPr lang="fr-CA" dirty="0"/>
              <a:t> in obese patients. </a:t>
            </a:r>
            <a:r>
              <a:rPr lang="fr-CA" dirty="0" err="1"/>
              <a:t>Arq</a:t>
            </a:r>
            <a:r>
              <a:rPr lang="fr-CA" dirty="0"/>
              <a:t> Bras </a:t>
            </a:r>
            <a:r>
              <a:rPr lang="fr-CA" dirty="0" err="1"/>
              <a:t>Endocrinol</a:t>
            </a:r>
            <a:r>
              <a:rPr lang="fr-CA" dirty="0"/>
              <a:t> </a:t>
            </a:r>
            <a:r>
              <a:rPr lang="fr-CA" dirty="0" err="1"/>
              <a:t>Metabol</a:t>
            </a:r>
            <a:r>
              <a:rPr lang="fr-CA" dirty="0"/>
              <a:t>. 2006 Dec;50(6):1020-5.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/>
              <a:t>Goldstein DJ, </a:t>
            </a:r>
            <a:r>
              <a:rPr lang="fr-CA" dirty="0" err="1"/>
              <a:t>Rampey</a:t>
            </a:r>
            <a:r>
              <a:rPr lang="fr-CA" dirty="0"/>
              <a:t> AH Jr, </a:t>
            </a:r>
            <a:r>
              <a:rPr lang="fr-CA" dirty="0" err="1"/>
              <a:t>Enas</a:t>
            </a:r>
            <a:r>
              <a:rPr lang="fr-CA" dirty="0"/>
              <a:t> GG, Potvin JH, </a:t>
            </a:r>
            <a:r>
              <a:rPr lang="fr-CA" dirty="0" err="1"/>
              <a:t>Fludzinski</a:t>
            </a:r>
            <a:r>
              <a:rPr lang="fr-CA" dirty="0"/>
              <a:t> LA, </a:t>
            </a:r>
            <a:r>
              <a:rPr lang="fr-CA" dirty="0" err="1"/>
              <a:t>Levine</a:t>
            </a:r>
            <a:r>
              <a:rPr lang="fr-CA" dirty="0"/>
              <a:t> LR. </a:t>
            </a:r>
            <a:r>
              <a:rPr lang="fr-CA" dirty="0" err="1"/>
              <a:t>Fluoxetine</a:t>
            </a:r>
            <a:r>
              <a:rPr lang="fr-CA" dirty="0"/>
              <a:t>: a </a:t>
            </a:r>
            <a:r>
              <a:rPr lang="fr-CA" dirty="0" err="1"/>
              <a:t>randomized</a:t>
            </a:r>
            <a:r>
              <a:rPr lang="fr-CA" dirty="0"/>
              <a:t> </a:t>
            </a:r>
            <a:r>
              <a:rPr lang="fr-CA" dirty="0" err="1"/>
              <a:t>clinical</a:t>
            </a:r>
            <a:r>
              <a:rPr lang="fr-CA" dirty="0"/>
              <a:t> trial in the </a:t>
            </a:r>
            <a:r>
              <a:rPr lang="fr-CA" dirty="0" err="1"/>
              <a:t>treatment</a:t>
            </a:r>
            <a:r>
              <a:rPr lang="fr-CA" dirty="0"/>
              <a:t> of </a:t>
            </a:r>
            <a:r>
              <a:rPr lang="fr-CA" dirty="0" err="1"/>
              <a:t>obesity</a:t>
            </a:r>
            <a:r>
              <a:rPr lang="fr-CA" dirty="0"/>
              <a:t>. Int J </a:t>
            </a:r>
            <a:r>
              <a:rPr lang="fr-CA" dirty="0" err="1"/>
              <a:t>Obes</a:t>
            </a:r>
            <a:r>
              <a:rPr lang="fr-CA" dirty="0"/>
              <a:t> </a:t>
            </a:r>
            <a:r>
              <a:rPr lang="fr-CA" dirty="0" err="1"/>
              <a:t>Relat</a:t>
            </a:r>
            <a:r>
              <a:rPr lang="fr-CA" dirty="0"/>
              <a:t> </a:t>
            </a:r>
            <a:r>
              <a:rPr lang="fr-CA" dirty="0" err="1"/>
              <a:t>Metab</a:t>
            </a:r>
            <a:r>
              <a:rPr lang="fr-CA" dirty="0"/>
              <a:t> </a:t>
            </a:r>
            <a:r>
              <a:rPr lang="fr-CA" dirty="0" err="1"/>
              <a:t>Disord</a:t>
            </a:r>
            <a:r>
              <a:rPr lang="fr-CA" dirty="0"/>
              <a:t>. 1994 Mar;18(3):129-35.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/>
              <a:t>Fernández-Soto ML, González-Jiménez A, </a:t>
            </a:r>
            <a:r>
              <a:rPr lang="fr-CA" dirty="0" err="1"/>
              <a:t>Barredo-Acedo</a:t>
            </a:r>
            <a:r>
              <a:rPr lang="fr-CA" dirty="0"/>
              <a:t> F, Luna </a:t>
            </a:r>
            <a:r>
              <a:rPr lang="fr-CA" dirty="0" err="1"/>
              <a:t>del</a:t>
            </a:r>
            <a:r>
              <a:rPr lang="fr-CA" dirty="0"/>
              <a:t> Castillo JD, Escobar-Jiménez F. </a:t>
            </a:r>
            <a:r>
              <a:rPr lang="fr-CA" dirty="0" err="1"/>
              <a:t>Comparison</a:t>
            </a:r>
            <a:r>
              <a:rPr lang="fr-CA" dirty="0"/>
              <a:t> of </a:t>
            </a:r>
            <a:r>
              <a:rPr lang="fr-CA" dirty="0" err="1"/>
              <a:t>fluoxetine</a:t>
            </a:r>
            <a:r>
              <a:rPr lang="fr-CA" dirty="0"/>
              <a:t> and placebo in the </a:t>
            </a:r>
            <a:r>
              <a:rPr lang="fr-CA" dirty="0" err="1"/>
              <a:t>treatment</a:t>
            </a:r>
            <a:r>
              <a:rPr lang="fr-CA" dirty="0"/>
              <a:t> of </a:t>
            </a:r>
            <a:r>
              <a:rPr lang="fr-CA" dirty="0" err="1"/>
              <a:t>obesity</a:t>
            </a:r>
            <a:r>
              <a:rPr lang="fr-CA" dirty="0"/>
              <a:t>. Ann </a:t>
            </a:r>
            <a:r>
              <a:rPr lang="fr-CA" dirty="0" err="1"/>
              <a:t>Nutr</a:t>
            </a:r>
            <a:r>
              <a:rPr lang="fr-CA" dirty="0"/>
              <a:t> </a:t>
            </a:r>
            <a:r>
              <a:rPr lang="fr-CA" dirty="0" err="1"/>
              <a:t>Metab</a:t>
            </a:r>
            <a:r>
              <a:rPr lang="fr-CA" dirty="0"/>
              <a:t>. 1995;39(3):159-63.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 err="1"/>
              <a:t>Gadde</a:t>
            </a:r>
            <a:r>
              <a:rPr lang="fr-CA" dirty="0"/>
              <a:t> KM, Parker CB, </a:t>
            </a:r>
            <a:r>
              <a:rPr lang="fr-CA" dirty="0" err="1"/>
              <a:t>Maner</a:t>
            </a:r>
            <a:r>
              <a:rPr lang="fr-CA" dirty="0"/>
              <a:t> LG, Wagner HR 2nd, Logue EJ, </a:t>
            </a:r>
            <a:r>
              <a:rPr lang="fr-CA" dirty="0" err="1"/>
              <a:t>Drezner</a:t>
            </a:r>
            <a:r>
              <a:rPr lang="fr-CA" dirty="0"/>
              <a:t> MK, et al. </a:t>
            </a:r>
            <a:r>
              <a:rPr lang="fr-CA" dirty="0" err="1"/>
              <a:t>Bupropion</a:t>
            </a:r>
            <a:r>
              <a:rPr lang="fr-CA" dirty="0"/>
              <a:t> for </a:t>
            </a:r>
            <a:r>
              <a:rPr lang="fr-CA" dirty="0" err="1"/>
              <a:t>weight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: an investigation of </a:t>
            </a:r>
            <a:r>
              <a:rPr lang="fr-CA" dirty="0" err="1"/>
              <a:t>efficacy</a:t>
            </a:r>
            <a:r>
              <a:rPr lang="fr-CA" dirty="0"/>
              <a:t> and </a:t>
            </a:r>
            <a:r>
              <a:rPr lang="fr-CA" dirty="0" err="1"/>
              <a:t>tolerability</a:t>
            </a:r>
            <a:r>
              <a:rPr lang="fr-CA" dirty="0"/>
              <a:t> in </a:t>
            </a:r>
            <a:r>
              <a:rPr lang="fr-CA" dirty="0" err="1"/>
              <a:t>overweight</a:t>
            </a:r>
            <a:r>
              <a:rPr lang="fr-CA" dirty="0"/>
              <a:t> and obese </a:t>
            </a:r>
            <a:r>
              <a:rPr lang="fr-CA" dirty="0" err="1"/>
              <a:t>women</a:t>
            </a:r>
            <a:r>
              <a:rPr lang="fr-CA" dirty="0"/>
              <a:t>. </a:t>
            </a:r>
            <a:r>
              <a:rPr lang="fr-CA" dirty="0" err="1"/>
              <a:t>Obes</a:t>
            </a:r>
            <a:r>
              <a:rPr lang="fr-CA" dirty="0"/>
              <a:t> </a:t>
            </a:r>
            <a:r>
              <a:rPr lang="fr-CA" dirty="0" err="1"/>
              <a:t>Res</a:t>
            </a:r>
            <a:r>
              <a:rPr lang="fr-CA" dirty="0"/>
              <a:t>. 2001 Sep;9(9):544-51.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/>
              <a:t>Jain AK, Kaplan RA, </a:t>
            </a:r>
            <a:r>
              <a:rPr lang="fr-CA" dirty="0" err="1"/>
              <a:t>Gadde</a:t>
            </a:r>
            <a:r>
              <a:rPr lang="fr-CA" dirty="0"/>
              <a:t> KM, Wadden TA, Allison DB, </a:t>
            </a:r>
            <a:r>
              <a:rPr lang="fr-CA" dirty="0" err="1"/>
              <a:t>Brewer</a:t>
            </a:r>
            <a:r>
              <a:rPr lang="fr-CA" dirty="0"/>
              <a:t> ER, et al. </a:t>
            </a:r>
            <a:r>
              <a:rPr lang="fr-CA" dirty="0" err="1"/>
              <a:t>Bupropion</a:t>
            </a:r>
            <a:r>
              <a:rPr lang="fr-CA" dirty="0"/>
              <a:t> SR vs. placebo for </a:t>
            </a:r>
            <a:r>
              <a:rPr lang="fr-CA" dirty="0" err="1"/>
              <a:t>weight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 in obese patients </a:t>
            </a:r>
            <a:r>
              <a:rPr lang="fr-CA" dirty="0" err="1"/>
              <a:t>with</a:t>
            </a:r>
            <a:r>
              <a:rPr lang="fr-CA" dirty="0"/>
              <a:t> </a:t>
            </a:r>
            <a:r>
              <a:rPr lang="fr-CA" dirty="0" err="1"/>
              <a:t>depressive</a:t>
            </a:r>
            <a:r>
              <a:rPr lang="fr-CA" dirty="0"/>
              <a:t> </a:t>
            </a:r>
            <a:r>
              <a:rPr lang="fr-CA" dirty="0" err="1"/>
              <a:t>symptoms</a:t>
            </a:r>
            <a:r>
              <a:rPr lang="fr-CA" dirty="0"/>
              <a:t>. </a:t>
            </a:r>
            <a:r>
              <a:rPr lang="fr-CA" dirty="0" err="1"/>
              <a:t>Obes</a:t>
            </a:r>
            <a:r>
              <a:rPr lang="fr-CA" dirty="0"/>
              <a:t> </a:t>
            </a:r>
            <a:r>
              <a:rPr lang="fr-CA" dirty="0" err="1"/>
              <a:t>Res</a:t>
            </a:r>
            <a:r>
              <a:rPr lang="fr-CA" dirty="0"/>
              <a:t>. 2002 Oct;10(10):1049-56. 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/>
              <a:t>Anderson JW, Greenway FL, </a:t>
            </a:r>
            <a:r>
              <a:rPr lang="fr-CA" dirty="0" err="1"/>
              <a:t>Fujioka</a:t>
            </a:r>
            <a:r>
              <a:rPr lang="fr-CA" dirty="0"/>
              <a:t> K, </a:t>
            </a:r>
            <a:r>
              <a:rPr lang="fr-CA" dirty="0" err="1"/>
              <a:t>Gadde</a:t>
            </a:r>
            <a:r>
              <a:rPr lang="fr-CA" dirty="0"/>
              <a:t> KM, </a:t>
            </a:r>
            <a:r>
              <a:rPr lang="fr-CA" dirty="0" err="1"/>
              <a:t>McKenney</a:t>
            </a:r>
            <a:r>
              <a:rPr lang="fr-CA" dirty="0"/>
              <a:t> J, </a:t>
            </a:r>
            <a:r>
              <a:rPr lang="fr-CA" dirty="0" err="1"/>
              <a:t>O'Neil</a:t>
            </a:r>
            <a:r>
              <a:rPr lang="fr-CA" dirty="0"/>
              <a:t> PM. </a:t>
            </a:r>
            <a:r>
              <a:rPr lang="fr-CA" dirty="0" err="1"/>
              <a:t>Bupropion</a:t>
            </a:r>
            <a:r>
              <a:rPr lang="fr-CA" dirty="0"/>
              <a:t> SR </a:t>
            </a:r>
            <a:r>
              <a:rPr lang="fr-CA" dirty="0" err="1"/>
              <a:t>enhances</a:t>
            </a:r>
            <a:r>
              <a:rPr lang="fr-CA" dirty="0"/>
              <a:t> </a:t>
            </a:r>
            <a:r>
              <a:rPr lang="fr-CA" dirty="0" err="1"/>
              <a:t>weight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: a 48-week double-</a:t>
            </a:r>
            <a:r>
              <a:rPr lang="fr-CA" dirty="0" err="1"/>
              <a:t>blind</a:t>
            </a:r>
            <a:r>
              <a:rPr lang="fr-CA" dirty="0"/>
              <a:t>, placebo-</a:t>
            </a:r>
            <a:r>
              <a:rPr lang="fr-CA" dirty="0" err="1"/>
              <a:t>controlled</a:t>
            </a:r>
            <a:r>
              <a:rPr lang="fr-CA" dirty="0"/>
              <a:t> trial. </a:t>
            </a:r>
            <a:r>
              <a:rPr lang="fr-CA" dirty="0" err="1"/>
              <a:t>Obes</a:t>
            </a:r>
            <a:r>
              <a:rPr lang="fr-CA" dirty="0"/>
              <a:t> </a:t>
            </a:r>
            <a:r>
              <a:rPr lang="fr-CA" dirty="0" err="1"/>
              <a:t>Res</a:t>
            </a:r>
            <a:r>
              <a:rPr lang="fr-CA" dirty="0"/>
              <a:t>. 2002 Jul;10(7):633-41. </a:t>
            </a:r>
          </a:p>
          <a:p>
            <a:pPr marL="342900" indent="-342900">
              <a:buFont typeface="+mj-lt"/>
              <a:buAutoNum type="arabicPeriod"/>
            </a:pPr>
            <a:r>
              <a:rPr lang="fr-CA" dirty="0"/>
              <a:t>Paula </a:t>
            </a:r>
            <a:r>
              <a:rPr lang="fr-CA" dirty="0" err="1"/>
              <a:t>Brauer</a:t>
            </a:r>
            <a:r>
              <a:rPr lang="fr-CA" dirty="0"/>
              <a:t>, Sarah </a:t>
            </a:r>
            <a:r>
              <a:rPr lang="fr-CA" dirty="0" err="1"/>
              <a:t>Connor</a:t>
            </a:r>
            <a:r>
              <a:rPr lang="fr-CA" dirty="0"/>
              <a:t> </a:t>
            </a:r>
            <a:r>
              <a:rPr lang="fr-CA" dirty="0" err="1"/>
              <a:t>Gorber</a:t>
            </a:r>
            <a:r>
              <a:rPr lang="fr-CA" dirty="0"/>
              <a:t>, Elizabeth Shaw, </a:t>
            </a:r>
            <a:r>
              <a:rPr lang="fr-CA" dirty="0" err="1"/>
              <a:t>Harminder</a:t>
            </a:r>
            <a:r>
              <a:rPr lang="fr-CA" dirty="0"/>
              <a:t> Singh, Neil Bell, Amanda R.E, et al. </a:t>
            </a:r>
            <a:r>
              <a:rPr lang="fr-CA" dirty="0" err="1"/>
              <a:t>Recommendations</a:t>
            </a:r>
            <a:r>
              <a:rPr lang="fr-CA" dirty="0"/>
              <a:t> for </a:t>
            </a:r>
            <a:r>
              <a:rPr lang="fr-CA" dirty="0" err="1"/>
              <a:t>prevention</a:t>
            </a:r>
            <a:r>
              <a:rPr lang="fr-CA" dirty="0"/>
              <a:t> of </a:t>
            </a:r>
            <a:r>
              <a:rPr lang="fr-CA" dirty="0" err="1"/>
              <a:t>weight</a:t>
            </a:r>
            <a:r>
              <a:rPr lang="fr-CA" dirty="0"/>
              <a:t> gain and use of </a:t>
            </a:r>
            <a:r>
              <a:rPr lang="fr-CA" dirty="0" err="1"/>
              <a:t>behavioural</a:t>
            </a:r>
            <a:r>
              <a:rPr lang="fr-CA" dirty="0"/>
              <a:t> and </a:t>
            </a:r>
            <a:r>
              <a:rPr lang="fr-CA" dirty="0" err="1"/>
              <a:t>pharmacologic</a:t>
            </a:r>
            <a:r>
              <a:rPr lang="fr-CA" dirty="0"/>
              <a:t> interventions to manage </a:t>
            </a:r>
            <a:r>
              <a:rPr lang="fr-CA" dirty="0" err="1"/>
              <a:t>overweight</a:t>
            </a:r>
            <a:r>
              <a:rPr lang="fr-CA" dirty="0"/>
              <a:t> and </a:t>
            </a:r>
            <a:r>
              <a:rPr lang="fr-CA" dirty="0" err="1"/>
              <a:t>obesity</a:t>
            </a:r>
            <a:r>
              <a:rPr lang="fr-CA" dirty="0"/>
              <a:t> in </a:t>
            </a:r>
            <a:r>
              <a:rPr lang="fr-CA" dirty="0" err="1"/>
              <a:t>adults</a:t>
            </a:r>
            <a:r>
              <a:rPr lang="fr-CA" dirty="0"/>
              <a:t> in </a:t>
            </a:r>
            <a:r>
              <a:rPr lang="fr-CA" dirty="0" err="1"/>
              <a:t>primary</a:t>
            </a:r>
            <a:r>
              <a:rPr lang="fr-CA" dirty="0"/>
              <a:t> care. Groupe d’étude canadien sur les soins de santé préventifs. CMAJ, Février 2015, 187(3): 184-195.</a:t>
            </a:r>
          </a:p>
        </p:txBody>
      </p:sp>
    </p:spTree>
    <p:extLst>
      <p:ext uri="{BB962C8B-B14F-4D97-AF65-F5344CB8AC3E}">
        <p14:creationId xmlns:p14="http://schemas.microsoft.com/office/powerpoint/2010/main" val="2189789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255C12-2E74-0840-BC6E-15650411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  <a:br>
              <a:rPr lang="fr-FR" dirty="0"/>
            </a:br>
            <a:r>
              <a:rPr lang="fr-FR" sz="2400" dirty="0"/>
              <a:t>(suite)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C5BC83-B560-E447-8E56-96D64ACBA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511635"/>
            <a:ext cx="6281873" cy="5898403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 startAt="8"/>
            </a:pPr>
            <a:r>
              <a:rPr lang="fr-CA" sz="1200" dirty="0"/>
              <a:t>David C.W. Lau, James D. </a:t>
            </a:r>
            <a:r>
              <a:rPr lang="fr-CA" sz="1200" dirty="0" err="1"/>
              <a:t>Douketis</a:t>
            </a:r>
            <a:r>
              <a:rPr lang="fr-CA" sz="1200" dirty="0"/>
              <a:t>, Katherine M. Morrison, </a:t>
            </a:r>
            <a:r>
              <a:rPr lang="fr-CA" sz="1200" dirty="0" err="1"/>
              <a:t>Irene</a:t>
            </a:r>
            <a:r>
              <a:rPr lang="fr-CA" sz="1200" dirty="0"/>
              <a:t> M. </a:t>
            </a:r>
            <a:r>
              <a:rPr lang="fr-CA" sz="1200" dirty="0" err="1"/>
              <a:t>Hramiak</a:t>
            </a:r>
            <a:r>
              <a:rPr lang="fr-CA" sz="1200" dirty="0"/>
              <a:t>, </a:t>
            </a:r>
            <a:r>
              <a:rPr lang="fr-CA" sz="1200" dirty="0" err="1"/>
              <a:t>Arya</a:t>
            </a:r>
            <a:r>
              <a:rPr lang="fr-CA" sz="1200" dirty="0"/>
              <a:t> M. Sharma, Ehud Ur et al. 2006 Canadian </a:t>
            </a:r>
            <a:r>
              <a:rPr lang="fr-CA" sz="1200" dirty="0" err="1"/>
              <a:t>clinical</a:t>
            </a:r>
            <a:r>
              <a:rPr lang="fr-CA" sz="1200" dirty="0"/>
              <a:t> practice guidelines on the management and </a:t>
            </a:r>
            <a:r>
              <a:rPr lang="fr-CA" sz="1200" dirty="0" err="1"/>
              <a:t>prevention</a:t>
            </a:r>
            <a:r>
              <a:rPr lang="fr-CA" sz="1200" dirty="0"/>
              <a:t> of </a:t>
            </a:r>
            <a:r>
              <a:rPr lang="fr-CA" sz="1200" dirty="0" err="1"/>
              <a:t>obesity</a:t>
            </a:r>
            <a:r>
              <a:rPr lang="fr-CA" sz="1200" dirty="0"/>
              <a:t> in </a:t>
            </a:r>
            <a:r>
              <a:rPr lang="fr-CA" sz="1200" dirty="0" err="1"/>
              <a:t>adults</a:t>
            </a:r>
            <a:r>
              <a:rPr lang="fr-CA" sz="1200" dirty="0"/>
              <a:t> and </a:t>
            </a:r>
            <a:r>
              <a:rPr lang="fr-CA" sz="1200" dirty="0" err="1"/>
              <a:t>children</a:t>
            </a:r>
            <a:r>
              <a:rPr lang="fr-CA" sz="1200" dirty="0"/>
              <a:t> [</a:t>
            </a:r>
            <a:r>
              <a:rPr lang="fr-CA" sz="1200" dirty="0" err="1"/>
              <a:t>summary</a:t>
            </a:r>
            <a:r>
              <a:rPr lang="fr-CA" sz="1200" dirty="0"/>
              <a:t>]. CMAJ April 10, 2007 176 (8) S1-S13.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/>
              <a:t>Lutter contre l’obésité au Canada – Taux d’obésité et d’excès de poids chez les adultes canadiens. Agence de la santé publique du Canada. </a:t>
            </a:r>
            <a:r>
              <a:rPr lang="fr-CA" sz="1200" dirty="0" err="1"/>
              <a:t>Janv</a:t>
            </a:r>
            <a:r>
              <a:rPr lang="fr-CA" sz="1200" dirty="0"/>
              <a:t> 2017 [cité 2019 </a:t>
            </a:r>
            <a:r>
              <a:rPr lang="fr-CA" sz="1200" dirty="0" err="1"/>
              <a:t>Avr</a:t>
            </a:r>
            <a:r>
              <a:rPr lang="fr-CA" sz="1200" dirty="0"/>
              <a:t> 27]. Disponible au https://</a:t>
            </a:r>
            <a:r>
              <a:rPr lang="fr-CA" sz="1200" dirty="0" err="1"/>
              <a:t>www.canada.ca</a:t>
            </a:r>
            <a:r>
              <a:rPr lang="fr-CA" sz="1200" dirty="0"/>
              <a:t>/</a:t>
            </a:r>
            <a:r>
              <a:rPr lang="fr-CA" sz="1200" dirty="0" err="1"/>
              <a:t>fr</a:t>
            </a:r>
            <a:r>
              <a:rPr lang="fr-CA" sz="1200" dirty="0"/>
              <a:t>/sante-publique/services/publications/vie-saine/taux-</a:t>
            </a:r>
            <a:r>
              <a:rPr lang="fr-CA" sz="1200" dirty="0" err="1"/>
              <a:t>obesite</a:t>
            </a:r>
            <a:r>
              <a:rPr lang="fr-CA" sz="1200" dirty="0"/>
              <a:t>-</a:t>
            </a:r>
            <a:r>
              <a:rPr lang="fr-CA" sz="1200" dirty="0" err="1"/>
              <a:t>exces</a:t>
            </a:r>
            <a:r>
              <a:rPr lang="fr-CA" sz="1200" dirty="0"/>
              <a:t>-</a:t>
            </a:r>
            <a:r>
              <a:rPr lang="fr-CA" sz="1200" dirty="0" err="1"/>
              <a:t>poids-adultes-canadiens.html</a:t>
            </a:r>
            <a:r>
              <a:rPr lang="fr-CA" sz="1200" dirty="0"/>
              <a:t>.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/>
              <a:t>Food and Drug Administration.</a:t>
            </a:r>
            <a:r>
              <a:rPr lang="fr-CA" sz="1200" b="1" dirty="0"/>
              <a:t> </a:t>
            </a:r>
            <a:r>
              <a:rPr lang="fr-CA" sz="1200" dirty="0"/>
              <a:t>Guidance for </a:t>
            </a:r>
            <a:r>
              <a:rPr lang="fr-CA" sz="1200" dirty="0" err="1"/>
              <a:t>Industry</a:t>
            </a:r>
            <a:r>
              <a:rPr lang="fr-CA" sz="1200" dirty="0"/>
              <a:t> </a:t>
            </a:r>
            <a:r>
              <a:rPr lang="fr-CA" sz="1200" dirty="0" err="1"/>
              <a:t>Developing</a:t>
            </a:r>
            <a:r>
              <a:rPr lang="fr-CA" sz="1200" dirty="0"/>
              <a:t> </a:t>
            </a:r>
            <a:r>
              <a:rPr lang="fr-CA" sz="1200" dirty="0" err="1"/>
              <a:t>Products</a:t>
            </a:r>
            <a:r>
              <a:rPr lang="fr-CA" sz="1200" dirty="0"/>
              <a:t> for </a:t>
            </a:r>
            <a:r>
              <a:rPr lang="fr-CA" sz="1200" dirty="0" err="1"/>
              <a:t>Weight</a:t>
            </a:r>
            <a:r>
              <a:rPr lang="fr-CA" sz="1200" dirty="0"/>
              <a:t> Management.  Center for Drug </a:t>
            </a:r>
            <a:r>
              <a:rPr lang="fr-CA" sz="1200" dirty="0" err="1"/>
              <a:t>Evaluation</a:t>
            </a:r>
            <a:r>
              <a:rPr lang="fr-CA" sz="1200" dirty="0"/>
              <a:t> and </a:t>
            </a:r>
            <a:r>
              <a:rPr lang="fr-CA" sz="1200" dirty="0" err="1"/>
              <a:t>Research</a:t>
            </a:r>
            <a:r>
              <a:rPr lang="fr-CA" sz="1200" dirty="0"/>
              <a:t> (CDER). </a:t>
            </a:r>
            <a:r>
              <a:rPr lang="fr-CA" sz="1200" dirty="0" err="1"/>
              <a:t>Fév</a:t>
            </a:r>
            <a:r>
              <a:rPr lang="fr-CA" sz="1200" dirty="0"/>
              <a:t> 2017 [cité 2019 </a:t>
            </a:r>
            <a:r>
              <a:rPr lang="fr-CA" sz="1200" dirty="0" err="1"/>
              <a:t>Avr</a:t>
            </a:r>
            <a:r>
              <a:rPr lang="fr-CA" sz="1200" dirty="0"/>
              <a:t> 27]. Disponible au https://</a:t>
            </a:r>
            <a:r>
              <a:rPr lang="fr-CA" sz="1200" dirty="0" err="1"/>
              <a:t>www.fda.gov</a:t>
            </a:r>
            <a:r>
              <a:rPr lang="fr-CA" sz="1200" dirty="0"/>
              <a:t>/</a:t>
            </a:r>
            <a:r>
              <a:rPr lang="fr-CA" sz="1200" dirty="0" err="1"/>
              <a:t>downloads</a:t>
            </a:r>
            <a:r>
              <a:rPr lang="fr-CA" sz="1200" dirty="0"/>
              <a:t>/</a:t>
            </a:r>
            <a:r>
              <a:rPr lang="fr-CA" sz="1200" dirty="0" err="1"/>
              <a:t>Drugs</a:t>
            </a:r>
            <a:r>
              <a:rPr lang="fr-CA" sz="1200" dirty="0"/>
              <a:t>/Guidances/ucm071612.pdf. 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 err="1"/>
              <a:t>Meridia</a:t>
            </a:r>
            <a:r>
              <a:rPr lang="fr-CA" sz="1200" dirty="0"/>
              <a:t> (</a:t>
            </a:r>
            <a:r>
              <a:rPr lang="fr-CA" sz="1200" dirty="0" err="1"/>
              <a:t>sibutramine</a:t>
            </a:r>
            <a:r>
              <a:rPr lang="fr-CA" sz="1200" dirty="0"/>
              <a:t>) en capsules - Retrait volontaire du marché canadien - Pour les professionnels de la santé. Rappels et avis de sécurité. Santé Canada. </a:t>
            </a:r>
            <a:r>
              <a:rPr lang="fr-CA" sz="1200" dirty="0" err="1"/>
              <a:t>Oct</a:t>
            </a:r>
            <a:r>
              <a:rPr lang="fr-CA" sz="1200" dirty="0"/>
              <a:t> 2010 [cité 2019 </a:t>
            </a:r>
            <a:r>
              <a:rPr lang="fr-CA" sz="1200" dirty="0" err="1"/>
              <a:t>Avr</a:t>
            </a:r>
            <a:r>
              <a:rPr lang="fr-CA" sz="1200" dirty="0"/>
              <a:t> 27]. Disponible au http://</a:t>
            </a:r>
            <a:r>
              <a:rPr lang="fr-CA" sz="1200" dirty="0" err="1"/>
              <a:t>canadiensensante.gc.ca</a:t>
            </a:r>
            <a:r>
              <a:rPr lang="fr-CA" sz="1200" dirty="0"/>
              <a:t>/</a:t>
            </a:r>
            <a:r>
              <a:rPr lang="fr-CA" sz="1200" dirty="0" err="1"/>
              <a:t>recall</a:t>
            </a:r>
            <a:r>
              <a:rPr lang="fr-CA" sz="1200" dirty="0"/>
              <a:t>-</a:t>
            </a:r>
            <a:r>
              <a:rPr lang="fr-CA" sz="1200" dirty="0" err="1"/>
              <a:t>alert</a:t>
            </a:r>
            <a:r>
              <a:rPr lang="fr-CA" sz="1200" dirty="0"/>
              <a:t>-rappel-avis/</a:t>
            </a:r>
            <a:r>
              <a:rPr lang="fr-CA" sz="1200" dirty="0" err="1"/>
              <a:t>hc-sc</a:t>
            </a:r>
            <a:r>
              <a:rPr lang="fr-CA" sz="1200" dirty="0"/>
              <a:t>/2010/14614a-fra.php.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 err="1"/>
              <a:t>gsk.com</a:t>
            </a:r>
            <a:r>
              <a:rPr lang="fr-CA" sz="1200" dirty="0"/>
              <a:t> [Internet]. Royaume-Uni: GlaxoSmithKline </a:t>
            </a:r>
            <a:r>
              <a:rPr lang="fr-CA" sz="1200" dirty="0" err="1"/>
              <a:t>plc</a:t>
            </a:r>
            <a:r>
              <a:rPr lang="fr-CA" sz="1200" dirty="0"/>
              <a:t>; c2001-2019 [cité 2019 </a:t>
            </a:r>
            <a:r>
              <a:rPr lang="fr-CA" sz="1200" dirty="0" err="1"/>
              <a:t>Avr</a:t>
            </a:r>
            <a:r>
              <a:rPr lang="fr-CA" sz="1200" dirty="0"/>
              <a:t> 27]. Disponible au https://</a:t>
            </a:r>
            <a:r>
              <a:rPr lang="fr-CA" sz="1200" dirty="0" err="1"/>
              <a:t>www.gsk.com</a:t>
            </a:r>
            <a:r>
              <a:rPr lang="fr-CA" sz="1200" dirty="0"/>
              <a:t>. 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 err="1"/>
              <a:t>lilly.com</a:t>
            </a:r>
            <a:r>
              <a:rPr lang="fr-CA" sz="1200" dirty="0"/>
              <a:t> [Internet]. Eli Lilly and </a:t>
            </a:r>
            <a:r>
              <a:rPr lang="fr-CA" sz="1200" dirty="0" err="1"/>
              <a:t>Company</a:t>
            </a:r>
            <a:r>
              <a:rPr lang="fr-CA" sz="1200" dirty="0"/>
              <a:t>; c2019 [cité 2019 </a:t>
            </a:r>
            <a:r>
              <a:rPr lang="fr-CA" sz="1200" dirty="0" err="1"/>
              <a:t>Avr</a:t>
            </a:r>
            <a:r>
              <a:rPr lang="fr-CA" sz="1200" dirty="0"/>
              <a:t> 27]. Disponible au https://</a:t>
            </a:r>
            <a:r>
              <a:rPr lang="fr-CA" sz="1200" dirty="0" err="1"/>
              <a:t>www.lilly.com</a:t>
            </a:r>
            <a:r>
              <a:rPr lang="fr-CA" sz="1200" dirty="0"/>
              <a:t>. 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fr-CA" sz="1200" dirty="0"/>
              <a:t>J. </a:t>
            </a:r>
            <a:r>
              <a:rPr lang="fr-CA" sz="1200" dirty="0" err="1"/>
              <a:t>Cottraux</a:t>
            </a:r>
            <a:r>
              <a:rPr lang="fr-CA" sz="1200" dirty="0"/>
              <a:t>. Inventaire abrégé de dépression de Beck. [cité 2019 </a:t>
            </a:r>
            <a:r>
              <a:rPr lang="fr-CA" sz="1200" dirty="0" err="1"/>
              <a:t>Avr</a:t>
            </a:r>
            <a:r>
              <a:rPr lang="fr-CA" sz="1200" dirty="0"/>
              <a:t> 27] Disponible au https://</a:t>
            </a:r>
            <a:r>
              <a:rPr lang="fr-CA" sz="1200" dirty="0" err="1"/>
              <a:t>www.ciusss-capitalenationale.gouv.qc.ca</a:t>
            </a:r>
            <a:r>
              <a:rPr lang="fr-CA" sz="1200" dirty="0"/>
              <a:t>/sites/default/files/docs/inventaire-</a:t>
            </a:r>
            <a:r>
              <a:rPr lang="fr-CA" sz="1200" dirty="0" err="1"/>
              <a:t>depression</a:t>
            </a:r>
            <a:r>
              <a:rPr lang="fr-CA" sz="1200" dirty="0"/>
              <a:t>-</a:t>
            </a:r>
            <a:r>
              <a:rPr lang="fr-CA" sz="1200" dirty="0" err="1"/>
              <a:t>beck.pdf</a:t>
            </a:r>
            <a:r>
              <a:rPr lang="fr-CA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758758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{4CDA02AD-23ED-5F46-BC5D-630FE52EFE91}tf16401369</Template>
  <TotalTime>10376</TotalTime>
  <Words>1827</Words>
  <Application>Microsoft Macintosh PowerPoint</Application>
  <PresentationFormat>Grand écran</PresentationFormat>
  <Paragraphs>311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0" baseType="lpstr">
      <vt:lpstr>Calibri Light</vt:lpstr>
      <vt:lpstr>Rockwell</vt:lpstr>
      <vt:lpstr>Times New Roman</vt:lpstr>
      <vt:lpstr>Wingdings</vt:lpstr>
      <vt:lpstr>Atlas</vt:lpstr>
      <vt:lpstr>Le traitement de l’obésité avec des antidépresseurs</vt:lpstr>
      <vt:lpstr>Pourquoi parler de l’obésité?</vt:lpstr>
      <vt:lpstr>Vignette clinique</vt:lpstr>
      <vt:lpstr>Recommandations actuelles</vt:lpstr>
      <vt:lpstr>Hypothèse</vt:lpstr>
      <vt:lpstr>Question de recherche</vt:lpstr>
      <vt:lpstr>Molécules en question</vt:lpstr>
      <vt:lpstr>Méthodologie</vt:lpstr>
      <vt:lpstr>Présentation PowerPoint</vt:lpstr>
      <vt:lpstr>6 études</vt:lpstr>
      <vt:lpstr>Présentation PowerPoint</vt:lpstr>
      <vt:lpstr>Présentation PowerPoint</vt:lpstr>
      <vt:lpstr>Résultats et analyse</vt:lpstr>
      <vt:lpstr>Présentation PowerPoint</vt:lpstr>
      <vt:lpstr>Présentation PowerPoint</vt:lpstr>
      <vt:lpstr>Présentation PowerPoint</vt:lpstr>
      <vt:lpstr>Résultats</vt:lpstr>
      <vt:lpstr>Résultats</vt:lpstr>
      <vt:lpstr>Présentation PowerPoint</vt:lpstr>
      <vt:lpstr>Discussion</vt:lpstr>
      <vt:lpstr>Conclusion</vt:lpstr>
      <vt:lpstr>Retour vignette clinique</vt:lpstr>
      <vt:lpstr>Remerciements</vt:lpstr>
      <vt:lpstr>Bibliographie</vt:lpstr>
      <vt:lpstr>Bibliographie (suite)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traitement de l’obésité avec des antidépresseurs</dc:title>
  <dc:creator>Pop Andreea</dc:creator>
  <cp:lastModifiedBy>Pop Andreea</cp:lastModifiedBy>
  <cp:revision>80</cp:revision>
  <dcterms:created xsi:type="dcterms:W3CDTF">2019-04-20T03:11:14Z</dcterms:created>
  <dcterms:modified xsi:type="dcterms:W3CDTF">2019-05-20T05:06:21Z</dcterms:modified>
</cp:coreProperties>
</file>