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</p:sldMasterIdLst>
  <p:notesMasterIdLst>
    <p:notesMasterId r:id="rId52"/>
  </p:notesMasterIdLst>
  <p:sldIdLst>
    <p:sldId id="259" r:id="rId5"/>
    <p:sldId id="284" r:id="rId6"/>
    <p:sldId id="358" r:id="rId7"/>
    <p:sldId id="2227" r:id="rId8"/>
    <p:sldId id="2185" r:id="rId9"/>
    <p:sldId id="2189" r:id="rId10"/>
    <p:sldId id="2220" r:id="rId11"/>
    <p:sldId id="2226" r:id="rId12"/>
    <p:sldId id="2238" r:id="rId13"/>
    <p:sldId id="327" r:id="rId14"/>
    <p:sldId id="361" r:id="rId15"/>
    <p:sldId id="2232" r:id="rId16"/>
    <p:sldId id="362" r:id="rId17"/>
    <p:sldId id="2229" r:id="rId18"/>
    <p:sldId id="2246" r:id="rId19"/>
    <p:sldId id="2247" r:id="rId20"/>
    <p:sldId id="2233" r:id="rId21"/>
    <p:sldId id="2236" r:id="rId22"/>
    <p:sldId id="2231" r:id="rId23"/>
    <p:sldId id="2248" r:id="rId24"/>
    <p:sldId id="2249" r:id="rId25"/>
    <p:sldId id="2261" r:id="rId26"/>
    <p:sldId id="2255" r:id="rId27"/>
    <p:sldId id="2256" r:id="rId28"/>
    <p:sldId id="2262" r:id="rId29"/>
    <p:sldId id="2263" r:id="rId30"/>
    <p:sldId id="2250" r:id="rId31"/>
    <p:sldId id="2251" r:id="rId32"/>
    <p:sldId id="2252" r:id="rId33"/>
    <p:sldId id="2258" r:id="rId34"/>
    <p:sldId id="2259" r:id="rId35"/>
    <p:sldId id="2264" r:id="rId36"/>
    <p:sldId id="2267" r:id="rId37"/>
    <p:sldId id="2268" r:id="rId38"/>
    <p:sldId id="2269" r:id="rId39"/>
    <p:sldId id="2260" r:id="rId40"/>
    <p:sldId id="2254" r:id="rId41"/>
    <p:sldId id="2270" r:id="rId42"/>
    <p:sldId id="2257" r:id="rId43"/>
    <p:sldId id="287" r:id="rId44"/>
    <p:sldId id="2176" r:id="rId45"/>
    <p:sldId id="2225" r:id="rId46"/>
    <p:sldId id="2245" r:id="rId47"/>
    <p:sldId id="2240" r:id="rId48"/>
    <p:sldId id="2241" r:id="rId49"/>
    <p:sldId id="2224" r:id="rId50"/>
    <p:sldId id="2223" r:id="rId51"/>
  </p:sldIdLst>
  <p:sldSz cx="12192000" cy="6858000"/>
  <p:notesSz cx="6858000" cy="9144000"/>
  <p:custDataLst>
    <p:tags r:id="rId5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scal Barrette" initials="b" lastIdx="1" clrIdx="0"/>
  <p:cmAuthor id="1" name="Bernadette Bintou Diedhiou" initials="BBD" lastIdx="1" clrIdx="1">
    <p:extLst>
      <p:ext uri="{19B8F6BF-5375-455C-9EA6-DF929625EA0E}">
        <p15:presenceInfo xmlns:p15="http://schemas.microsoft.com/office/powerpoint/2012/main" userId="S-1-5-21-2046442738-783573707-16515117-7376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4C4"/>
    <a:srgbClr val="CAE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B6B6FC-7F56-447F-8E64-9B3DB0438DE2}" v="130" dt="2025-03-12T19:24:42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15" autoAdjust="0"/>
    <p:restoredTop sz="94676" autoAdjust="0"/>
  </p:normalViewPr>
  <p:slideViewPr>
    <p:cSldViewPr snapToGrid="0" snapToObjects="1">
      <p:cViewPr varScale="1">
        <p:scale>
          <a:sx n="92" d="100"/>
          <a:sy n="92" d="100"/>
        </p:scale>
        <p:origin x="77" y="1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image" Target="../media/image37.jpg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image" Target="../media/image37.jpg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1BE06E-1827-4943-9F9E-1CCFE04B47D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F21174-94F3-4347-B2EB-D41DE12AAC49}">
      <dgm:prSet/>
      <dgm:spPr/>
      <dgm:t>
        <a:bodyPr/>
        <a:lstStyle/>
        <a:p>
          <a:r>
            <a:rPr lang="fr-CA" dirty="0"/>
            <a:t>Introduction</a:t>
          </a:r>
          <a:endParaRPr lang="en-US" dirty="0"/>
        </a:p>
      </dgm:t>
    </dgm:pt>
    <dgm:pt modelId="{A9C88BE9-043F-407A-8B9F-FFF921EE98D7}" type="parTrans" cxnId="{E2DEAEA1-D2BC-4AB8-99FC-D1EEB2BD25D6}">
      <dgm:prSet/>
      <dgm:spPr/>
      <dgm:t>
        <a:bodyPr/>
        <a:lstStyle/>
        <a:p>
          <a:endParaRPr lang="en-US"/>
        </a:p>
      </dgm:t>
    </dgm:pt>
    <dgm:pt modelId="{51676A02-2AE3-414C-A445-04A0D4B5EF37}" type="sibTrans" cxnId="{E2DEAEA1-D2BC-4AB8-99FC-D1EEB2BD25D6}">
      <dgm:prSet/>
      <dgm:spPr/>
      <dgm:t>
        <a:bodyPr/>
        <a:lstStyle/>
        <a:p>
          <a:endParaRPr lang="en-US"/>
        </a:p>
      </dgm:t>
    </dgm:pt>
    <dgm:pt modelId="{BB860BF7-D449-480A-BAF7-5C6A9ACF43E1}">
      <dgm:prSet/>
      <dgm:spPr/>
      <dgm:t>
        <a:bodyPr/>
        <a:lstStyle/>
        <a:p>
          <a:r>
            <a:rPr lang="fr-CA" dirty="0"/>
            <a:t>Parcours et structure de l’externat</a:t>
          </a:r>
          <a:endParaRPr lang="en-US" dirty="0"/>
        </a:p>
      </dgm:t>
    </dgm:pt>
    <dgm:pt modelId="{76AC6E01-DCCC-4BED-B9AF-255F6C4BD644}" type="parTrans" cxnId="{4740A42E-E9E2-4DB3-86FB-186B5F252207}">
      <dgm:prSet/>
      <dgm:spPr/>
      <dgm:t>
        <a:bodyPr/>
        <a:lstStyle/>
        <a:p>
          <a:endParaRPr lang="en-US"/>
        </a:p>
      </dgm:t>
    </dgm:pt>
    <dgm:pt modelId="{5F4A217B-3FD9-4072-87C7-265C90702B25}" type="sibTrans" cxnId="{4740A42E-E9E2-4DB3-86FB-186B5F252207}">
      <dgm:prSet/>
      <dgm:spPr/>
      <dgm:t>
        <a:bodyPr/>
        <a:lstStyle/>
        <a:p>
          <a:endParaRPr lang="en-US"/>
        </a:p>
      </dgm:t>
    </dgm:pt>
    <dgm:pt modelId="{C8BADF57-CAC2-4852-8A59-C570F3C6A3D7}">
      <dgm:prSet/>
      <dgm:spPr/>
      <dgm:t>
        <a:bodyPr/>
        <a:lstStyle/>
        <a:p>
          <a:r>
            <a:rPr lang="en-US" dirty="0"/>
            <a:t>Contraintes à respecter</a:t>
          </a:r>
        </a:p>
      </dgm:t>
    </dgm:pt>
    <dgm:pt modelId="{41E85927-7030-4B22-9935-E09E6DCAAACD}" type="parTrans" cxnId="{3BF0F133-A64B-43B1-BAB7-29345398B20E}">
      <dgm:prSet/>
      <dgm:spPr/>
      <dgm:t>
        <a:bodyPr/>
        <a:lstStyle/>
        <a:p>
          <a:endParaRPr lang="en-US"/>
        </a:p>
      </dgm:t>
    </dgm:pt>
    <dgm:pt modelId="{3308AA80-6234-4A1A-9EB4-8FC2F5BA5C68}" type="sibTrans" cxnId="{3BF0F133-A64B-43B1-BAB7-29345398B20E}">
      <dgm:prSet/>
      <dgm:spPr/>
      <dgm:t>
        <a:bodyPr/>
        <a:lstStyle/>
        <a:p>
          <a:endParaRPr lang="en-US"/>
        </a:p>
      </dgm:t>
    </dgm:pt>
    <dgm:pt modelId="{F3187615-C2D1-455B-9696-84BB917A8930}">
      <dgm:prSet/>
      <dgm:spPr/>
      <dgm:t>
        <a:bodyPr/>
        <a:lstStyle/>
        <a:p>
          <a:r>
            <a:rPr lang="fr-CA" dirty="0"/>
            <a:t>Système de gestion des choix</a:t>
          </a:r>
          <a:endParaRPr lang="en-US" dirty="0"/>
        </a:p>
      </dgm:t>
    </dgm:pt>
    <dgm:pt modelId="{CC285EE2-C25E-47AA-9439-0D5560EDD029}" type="parTrans" cxnId="{6D4E784D-1ECD-4A69-8655-ED50EE70F605}">
      <dgm:prSet/>
      <dgm:spPr/>
      <dgm:t>
        <a:bodyPr/>
        <a:lstStyle/>
        <a:p>
          <a:endParaRPr lang="en-US"/>
        </a:p>
      </dgm:t>
    </dgm:pt>
    <dgm:pt modelId="{B49B40E6-C82C-4177-A4BC-E923FB22F160}" type="sibTrans" cxnId="{6D4E784D-1ECD-4A69-8655-ED50EE70F605}">
      <dgm:prSet/>
      <dgm:spPr/>
      <dgm:t>
        <a:bodyPr/>
        <a:lstStyle/>
        <a:p>
          <a:endParaRPr lang="en-US"/>
        </a:p>
      </dgm:t>
    </dgm:pt>
    <dgm:pt modelId="{35E78554-79ED-461A-BE20-94BE8D32C24C}">
      <dgm:prSet/>
      <dgm:spPr/>
      <dgm:t>
        <a:bodyPr/>
        <a:lstStyle/>
        <a:p>
          <a:r>
            <a:rPr lang="fr-CA" dirty="0"/>
            <a:t>Conclusion</a:t>
          </a:r>
          <a:endParaRPr lang="en-US" dirty="0"/>
        </a:p>
      </dgm:t>
    </dgm:pt>
    <dgm:pt modelId="{02043943-AC4D-4120-A3EA-44751CE1783C}" type="parTrans" cxnId="{0429C993-9C3D-486A-B3BD-8D0E8EC61574}">
      <dgm:prSet/>
      <dgm:spPr/>
      <dgm:t>
        <a:bodyPr/>
        <a:lstStyle/>
        <a:p>
          <a:endParaRPr lang="en-US"/>
        </a:p>
      </dgm:t>
    </dgm:pt>
    <dgm:pt modelId="{EB4D7FB9-C39F-4CD1-B001-95C4110C3AC2}" type="sibTrans" cxnId="{0429C993-9C3D-486A-B3BD-8D0E8EC61574}">
      <dgm:prSet/>
      <dgm:spPr/>
      <dgm:t>
        <a:bodyPr/>
        <a:lstStyle/>
        <a:p>
          <a:endParaRPr lang="en-US"/>
        </a:p>
      </dgm:t>
    </dgm:pt>
    <dgm:pt modelId="{275701CE-87E7-C14A-833A-04C229D73DC5}" type="pres">
      <dgm:prSet presAssocID="{BC1BE06E-1827-4943-9F9E-1CCFE04B47DC}" presName="vert0" presStyleCnt="0">
        <dgm:presLayoutVars>
          <dgm:dir/>
          <dgm:animOne val="branch"/>
          <dgm:animLvl val="lvl"/>
        </dgm:presLayoutVars>
      </dgm:prSet>
      <dgm:spPr/>
    </dgm:pt>
    <dgm:pt modelId="{BE0B29DE-5D10-9746-AE5A-5D7B0B137184}" type="pres">
      <dgm:prSet presAssocID="{C9F21174-94F3-4347-B2EB-D41DE12AAC49}" presName="thickLine" presStyleLbl="alignNode1" presStyleIdx="0" presStyleCnt="5"/>
      <dgm:spPr/>
    </dgm:pt>
    <dgm:pt modelId="{26AF35B9-B40F-B44C-ADAE-912A2409FC9C}" type="pres">
      <dgm:prSet presAssocID="{C9F21174-94F3-4347-B2EB-D41DE12AAC49}" presName="horz1" presStyleCnt="0"/>
      <dgm:spPr/>
    </dgm:pt>
    <dgm:pt modelId="{11818047-FCBD-2040-ACDE-8B555C49BEAC}" type="pres">
      <dgm:prSet presAssocID="{C9F21174-94F3-4347-B2EB-D41DE12AAC49}" presName="tx1" presStyleLbl="revTx" presStyleIdx="0" presStyleCnt="5"/>
      <dgm:spPr/>
    </dgm:pt>
    <dgm:pt modelId="{85193302-8985-5A46-AA1F-CDCE92E2BE19}" type="pres">
      <dgm:prSet presAssocID="{C9F21174-94F3-4347-B2EB-D41DE12AAC49}" presName="vert1" presStyleCnt="0"/>
      <dgm:spPr/>
    </dgm:pt>
    <dgm:pt modelId="{68F1E3DA-933E-E042-A9F9-A113C469713D}" type="pres">
      <dgm:prSet presAssocID="{BB860BF7-D449-480A-BAF7-5C6A9ACF43E1}" presName="thickLine" presStyleLbl="alignNode1" presStyleIdx="1" presStyleCnt="5"/>
      <dgm:spPr/>
    </dgm:pt>
    <dgm:pt modelId="{9E71E691-35AF-F64F-AF61-C077192EAAFC}" type="pres">
      <dgm:prSet presAssocID="{BB860BF7-D449-480A-BAF7-5C6A9ACF43E1}" presName="horz1" presStyleCnt="0"/>
      <dgm:spPr/>
    </dgm:pt>
    <dgm:pt modelId="{7D84C7C5-6F01-7146-93E4-41B68952FFE1}" type="pres">
      <dgm:prSet presAssocID="{BB860BF7-D449-480A-BAF7-5C6A9ACF43E1}" presName="tx1" presStyleLbl="revTx" presStyleIdx="1" presStyleCnt="5"/>
      <dgm:spPr/>
    </dgm:pt>
    <dgm:pt modelId="{807B6723-39D7-A749-B97A-081BD4EC5DBE}" type="pres">
      <dgm:prSet presAssocID="{BB860BF7-D449-480A-BAF7-5C6A9ACF43E1}" presName="vert1" presStyleCnt="0"/>
      <dgm:spPr/>
    </dgm:pt>
    <dgm:pt modelId="{048D36A5-CEC9-E44D-A22B-132A413AF83B}" type="pres">
      <dgm:prSet presAssocID="{C8BADF57-CAC2-4852-8A59-C570F3C6A3D7}" presName="thickLine" presStyleLbl="alignNode1" presStyleIdx="2" presStyleCnt="5"/>
      <dgm:spPr/>
    </dgm:pt>
    <dgm:pt modelId="{E1602915-D387-894C-B45D-1999F5AACBDE}" type="pres">
      <dgm:prSet presAssocID="{C8BADF57-CAC2-4852-8A59-C570F3C6A3D7}" presName="horz1" presStyleCnt="0"/>
      <dgm:spPr/>
    </dgm:pt>
    <dgm:pt modelId="{03D4B77A-5379-E045-B47D-7FB1CE5BCEF5}" type="pres">
      <dgm:prSet presAssocID="{C8BADF57-CAC2-4852-8A59-C570F3C6A3D7}" presName="tx1" presStyleLbl="revTx" presStyleIdx="2" presStyleCnt="5"/>
      <dgm:spPr/>
    </dgm:pt>
    <dgm:pt modelId="{7158CD7E-3220-3946-8145-77FA2E4460BC}" type="pres">
      <dgm:prSet presAssocID="{C8BADF57-CAC2-4852-8A59-C570F3C6A3D7}" presName="vert1" presStyleCnt="0"/>
      <dgm:spPr/>
    </dgm:pt>
    <dgm:pt modelId="{AC8D5330-11AC-CE4E-97CC-A71C7494FA88}" type="pres">
      <dgm:prSet presAssocID="{F3187615-C2D1-455B-9696-84BB917A8930}" presName="thickLine" presStyleLbl="alignNode1" presStyleIdx="3" presStyleCnt="5"/>
      <dgm:spPr/>
    </dgm:pt>
    <dgm:pt modelId="{654B1242-76CD-B344-9DA0-768622FD80D6}" type="pres">
      <dgm:prSet presAssocID="{F3187615-C2D1-455B-9696-84BB917A8930}" presName="horz1" presStyleCnt="0"/>
      <dgm:spPr/>
    </dgm:pt>
    <dgm:pt modelId="{005CAD80-0C5D-CE41-9830-93E244799F45}" type="pres">
      <dgm:prSet presAssocID="{F3187615-C2D1-455B-9696-84BB917A8930}" presName="tx1" presStyleLbl="revTx" presStyleIdx="3" presStyleCnt="5"/>
      <dgm:spPr/>
    </dgm:pt>
    <dgm:pt modelId="{DFB471F1-67C7-DD45-B029-C6F06337D351}" type="pres">
      <dgm:prSet presAssocID="{F3187615-C2D1-455B-9696-84BB917A8930}" presName="vert1" presStyleCnt="0"/>
      <dgm:spPr/>
    </dgm:pt>
    <dgm:pt modelId="{2A0CE4F6-D04B-624D-B9FD-C1B1C4BC9392}" type="pres">
      <dgm:prSet presAssocID="{35E78554-79ED-461A-BE20-94BE8D32C24C}" presName="thickLine" presStyleLbl="alignNode1" presStyleIdx="4" presStyleCnt="5"/>
      <dgm:spPr/>
    </dgm:pt>
    <dgm:pt modelId="{750E4304-4A59-FB43-B625-1B60A9C88E14}" type="pres">
      <dgm:prSet presAssocID="{35E78554-79ED-461A-BE20-94BE8D32C24C}" presName="horz1" presStyleCnt="0"/>
      <dgm:spPr/>
    </dgm:pt>
    <dgm:pt modelId="{AEC7FE06-1764-F14C-BF8A-239BFCA31559}" type="pres">
      <dgm:prSet presAssocID="{35E78554-79ED-461A-BE20-94BE8D32C24C}" presName="tx1" presStyleLbl="revTx" presStyleIdx="4" presStyleCnt="5"/>
      <dgm:spPr/>
    </dgm:pt>
    <dgm:pt modelId="{9A354D9C-0CC8-5041-908D-64781FD610E8}" type="pres">
      <dgm:prSet presAssocID="{35E78554-79ED-461A-BE20-94BE8D32C24C}" presName="vert1" presStyleCnt="0"/>
      <dgm:spPr/>
    </dgm:pt>
  </dgm:ptLst>
  <dgm:cxnLst>
    <dgm:cxn modelId="{26046005-02DC-F44F-9F7A-76A8F67507D5}" type="presOf" srcId="{C9F21174-94F3-4347-B2EB-D41DE12AAC49}" destId="{11818047-FCBD-2040-ACDE-8B555C49BEAC}" srcOrd="0" destOrd="0" presId="urn:microsoft.com/office/officeart/2008/layout/LinedList"/>
    <dgm:cxn modelId="{0FE1B81C-25BD-3043-BA19-069E8F8052DE}" type="presOf" srcId="{BB860BF7-D449-480A-BAF7-5C6A9ACF43E1}" destId="{7D84C7C5-6F01-7146-93E4-41B68952FFE1}" srcOrd="0" destOrd="0" presId="urn:microsoft.com/office/officeart/2008/layout/LinedList"/>
    <dgm:cxn modelId="{E652CB29-6C02-5D4C-97A1-57F3605F6043}" type="presOf" srcId="{C8BADF57-CAC2-4852-8A59-C570F3C6A3D7}" destId="{03D4B77A-5379-E045-B47D-7FB1CE5BCEF5}" srcOrd="0" destOrd="0" presId="urn:microsoft.com/office/officeart/2008/layout/LinedList"/>
    <dgm:cxn modelId="{4740A42E-E9E2-4DB3-86FB-186B5F252207}" srcId="{BC1BE06E-1827-4943-9F9E-1CCFE04B47DC}" destId="{BB860BF7-D449-480A-BAF7-5C6A9ACF43E1}" srcOrd="1" destOrd="0" parTransId="{76AC6E01-DCCC-4BED-B9AF-255F6C4BD644}" sibTransId="{5F4A217B-3FD9-4072-87C7-265C90702B25}"/>
    <dgm:cxn modelId="{3BF0F133-A64B-43B1-BAB7-29345398B20E}" srcId="{BC1BE06E-1827-4943-9F9E-1CCFE04B47DC}" destId="{C8BADF57-CAC2-4852-8A59-C570F3C6A3D7}" srcOrd="2" destOrd="0" parTransId="{41E85927-7030-4B22-9935-E09E6DCAAACD}" sibTransId="{3308AA80-6234-4A1A-9EB4-8FC2F5BA5C68}"/>
    <dgm:cxn modelId="{6D4E784D-1ECD-4A69-8655-ED50EE70F605}" srcId="{BC1BE06E-1827-4943-9F9E-1CCFE04B47DC}" destId="{F3187615-C2D1-455B-9696-84BB917A8930}" srcOrd="3" destOrd="0" parTransId="{CC285EE2-C25E-47AA-9439-0D5560EDD029}" sibTransId="{B49B40E6-C82C-4177-A4BC-E923FB22F160}"/>
    <dgm:cxn modelId="{7F189857-71EB-E543-A8D6-686AE323D859}" type="presOf" srcId="{35E78554-79ED-461A-BE20-94BE8D32C24C}" destId="{AEC7FE06-1764-F14C-BF8A-239BFCA31559}" srcOrd="0" destOrd="0" presId="urn:microsoft.com/office/officeart/2008/layout/LinedList"/>
    <dgm:cxn modelId="{8C487C58-B911-D94D-BDFD-3A2998424BC8}" type="presOf" srcId="{BC1BE06E-1827-4943-9F9E-1CCFE04B47DC}" destId="{275701CE-87E7-C14A-833A-04C229D73DC5}" srcOrd="0" destOrd="0" presId="urn:microsoft.com/office/officeart/2008/layout/LinedList"/>
    <dgm:cxn modelId="{0429C993-9C3D-486A-B3BD-8D0E8EC61574}" srcId="{BC1BE06E-1827-4943-9F9E-1CCFE04B47DC}" destId="{35E78554-79ED-461A-BE20-94BE8D32C24C}" srcOrd="4" destOrd="0" parTransId="{02043943-AC4D-4120-A3EA-44751CE1783C}" sibTransId="{EB4D7FB9-C39F-4CD1-B001-95C4110C3AC2}"/>
    <dgm:cxn modelId="{E2DEAEA1-D2BC-4AB8-99FC-D1EEB2BD25D6}" srcId="{BC1BE06E-1827-4943-9F9E-1CCFE04B47DC}" destId="{C9F21174-94F3-4347-B2EB-D41DE12AAC49}" srcOrd="0" destOrd="0" parTransId="{A9C88BE9-043F-407A-8B9F-FFF921EE98D7}" sibTransId="{51676A02-2AE3-414C-A445-04A0D4B5EF37}"/>
    <dgm:cxn modelId="{22F2DDB0-277E-794E-A68A-20E995C224DC}" type="presOf" srcId="{F3187615-C2D1-455B-9696-84BB917A8930}" destId="{005CAD80-0C5D-CE41-9830-93E244799F45}" srcOrd="0" destOrd="0" presId="urn:microsoft.com/office/officeart/2008/layout/LinedList"/>
    <dgm:cxn modelId="{FF8A26F8-21DE-4744-BEFE-6BD4B80991A2}" type="presParOf" srcId="{275701CE-87E7-C14A-833A-04C229D73DC5}" destId="{BE0B29DE-5D10-9746-AE5A-5D7B0B137184}" srcOrd="0" destOrd="0" presId="urn:microsoft.com/office/officeart/2008/layout/LinedList"/>
    <dgm:cxn modelId="{D79FB6B5-463C-1549-BC59-ED0F40058C09}" type="presParOf" srcId="{275701CE-87E7-C14A-833A-04C229D73DC5}" destId="{26AF35B9-B40F-B44C-ADAE-912A2409FC9C}" srcOrd="1" destOrd="0" presId="urn:microsoft.com/office/officeart/2008/layout/LinedList"/>
    <dgm:cxn modelId="{9FCA1636-7AC9-3640-A6F7-C9A48BCAE1A8}" type="presParOf" srcId="{26AF35B9-B40F-B44C-ADAE-912A2409FC9C}" destId="{11818047-FCBD-2040-ACDE-8B555C49BEAC}" srcOrd="0" destOrd="0" presId="urn:microsoft.com/office/officeart/2008/layout/LinedList"/>
    <dgm:cxn modelId="{3717B145-179F-7941-AC1A-28A7C825F03B}" type="presParOf" srcId="{26AF35B9-B40F-B44C-ADAE-912A2409FC9C}" destId="{85193302-8985-5A46-AA1F-CDCE92E2BE19}" srcOrd="1" destOrd="0" presId="urn:microsoft.com/office/officeart/2008/layout/LinedList"/>
    <dgm:cxn modelId="{A4747C5D-3FE2-774A-8A8D-D0D283CED0E6}" type="presParOf" srcId="{275701CE-87E7-C14A-833A-04C229D73DC5}" destId="{68F1E3DA-933E-E042-A9F9-A113C469713D}" srcOrd="2" destOrd="0" presId="urn:microsoft.com/office/officeart/2008/layout/LinedList"/>
    <dgm:cxn modelId="{3D2BAAC9-59BF-D64F-9B7B-6E96A4FCCE15}" type="presParOf" srcId="{275701CE-87E7-C14A-833A-04C229D73DC5}" destId="{9E71E691-35AF-F64F-AF61-C077192EAAFC}" srcOrd="3" destOrd="0" presId="urn:microsoft.com/office/officeart/2008/layout/LinedList"/>
    <dgm:cxn modelId="{CF12DCE1-AFB9-7444-B262-7A5708781A11}" type="presParOf" srcId="{9E71E691-35AF-F64F-AF61-C077192EAAFC}" destId="{7D84C7C5-6F01-7146-93E4-41B68952FFE1}" srcOrd="0" destOrd="0" presId="urn:microsoft.com/office/officeart/2008/layout/LinedList"/>
    <dgm:cxn modelId="{5074DE2D-51A7-F440-8A1E-AC9185849753}" type="presParOf" srcId="{9E71E691-35AF-F64F-AF61-C077192EAAFC}" destId="{807B6723-39D7-A749-B97A-081BD4EC5DBE}" srcOrd="1" destOrd="0" presId="urn:microsoft.com/office/officeart/2008/layout/LinedList"/>
    <dgm:cxn modelId="{F2FF5571-36D3-754B-B085-6E14082A4B95}" type="presParOf" srcId="{275701CE-87E7-C14A-833A-04C229D73DC5}" destId="{048D36A5-CEC9-E44D-A22B-132A413AF83B}" srcOrd="4" destOrd="0" presId="urn:microsoft.com/office/officeart/2008/layout/LinedList"/>
    <dgm:cxn modelId="{2482CFE1-4FDD-DB41-BA0E-6F9B0CC192B0}" type="presParOf" srcId="{275701CE-87E7-C14A-833A-04C229D73DC5}" destId="{E1602915-D387-894C-B45D-1999F5AACBDE}" srcOrd="5" destOrd="0" presId="urn:microsoft.com/office/officeart/2008/layout/LinedList"/>
    <dgm:cxn modelId="{FEA3D3F0-CC97-D049-909C-8FE504B78CE0}" type="presParOf" srcId="{E1602915-D387-894C-B45D-1999F5AACBDE}" destId="{03D4B77A-5379-E045-B47D-7FB1CE5BCEF5}" srcOrd="0" destOrd="0" presId="urn:microsoft.com/office/officeart/2008/layout/LinedList"/>
    <dgm:cxn modelId="{28B157BA-12CE-404A-8A4B-623A51269F67}" type="presParOf" srcId="{E1602915-D387-894C-B45D-1999F5AACBDE}" destId="{7158CD7E-3220-3946-8145-77FA2E4460BC}" srcOrd="1" destOrd="0" presId="urn:microsoft.com/office/officeart/2008/layout/LinedList"/>
    <dgm:cxn modelId="{6672EAB1-E9C2-6B45-9749-BCB4F4A9DA23}" type="presParOf" srcId="{275701CE-87E7-C14A-833A-04C229D73DC5}" destId="{AC8D5330-11AC-CE4E-97CC-A71C7494FA88}" srcOrd="6" destOrd="0" presId="urn:microsoft.com/office/officeart/2008/layout/LinedList"/>
    <dgm:cxn modelId="{C1991885-E708-BF40-88F0-FB706D1B756A}" type="presParOf" srcId="{275701CE-87E7-C14A-833A-04C229D73DC5}" destId="{654B1242-76CD-B344-9DA0-768622FD80D6}" srcOrd="7" destOrd="0" presId="urn:microsoft.com/office/officeart/2008/layout/LinedList"/>
    <dgm:cxn modelId="{5B53A3C8-77B8-D146-81A7-78B8B2FED851}" type="presParOf" srcId="{654B1242-76CD-B344-9DA0-768622FD80D6}" destId="{005CAD80-0C5D-CE41-9830-93E244799F45}" srcOrd="0" destOrd="0" presId="urn:microsoft.com/office/officeart/2008/layout/LinedList"/>
    <dgm:cxn modelId="{348604C2-D54D-2745-B9F8-FCB79870B17D}" type="presParOf" srcId="{654B1242-76CD-B344-9DA0-768622FD80D6}" destId="{DFB471F1-67C7-DD45-B029-C6F06337D351}" srcOrd="1" destOrd="0" presId="urn:microsoft.com/office/officeart/2008/layout/LinedList"/>
    <dgm:cxn modelId="{B345D7D4-92CC-924C-863F-B658BA2B5091}" type="presParOf" srcId="{275701CE-87E7-C14A-833A-04C229D73DC5}" destId="{2A0CE4F6-D04B-624D-B9FD-C1B1C4BC9392}" srcOrd="8" destOrd="0" presId="urn:microsoft.com/office/officeart/2008/layout/LinedList"/>
    <dgm:cxn modelId="{1C5FCE9F-CE7A-5446-94DF-AB57A5EA9DA7}" type="presParOf" srcId="{275701CE-87E7-C14A-833A-04C229D73DC5}" destId="{750E4304-4A59-FB43-B625-1B60A9C88E14}" srcOrd="9" destOrd="0" presId="urn:microsoft.com/office/officeart/2008/layout/LinedList"/>
    <dgm:cxn modelId="{A9532564-7D85-884C-A79D-35C1D5C2CE7A}" type="presParOf" srcId="{750E4304-4A59-FB43-B625-1B60A9C88E14}" destId="{AEC7FE06-1764-F14C-BF8A-239BFCA31559}" srcOrd="0" destOrd="0" presId="urn:microsoft.com/office/officeart/2008/layout/LinedList"/>
    <dgm:cxn modelId="{665D41E1-E6A0-3D41-859F-D4B5E256897E}" type="presParOf" srcId="{750E4304-4A59-FB43-B625-1B60A9C88E14}" destId="{9A354D9C-0CC8-5041-908D-64781FD610E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2ED09B-E89E-420C-9177-7751C4CDC6DD}" type="doc">
      <dgm:prSet loTypeId="urn:microsoft.com/office/officeart/2005/8/layout/vList3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fr-CA"/>
        </a:p>
      </dgm:t>
    </dgm:pt>
    <dgm:pt modelId="{205F42E4-BB16-4BF1-BB9D-454C8C667F27}">
      <dgm:prSet phldrT="[Texte]" custT="1"/>
      <dgm:spPr>
        <a:solidFill>
          <a:srgbClr val="002060"/>
        </a:solidFill>
      </dgm:spPr>
      <dgm:t>
        <a:bodyPr/>
        <a:lstStyle/>
        <a:p>
          <a:r>
            <a:rPr lang="fr-CA" sz="1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 semaines pour Pédiatrie, Médecine et Chirurgie / sélectifs 2 </a:t>
          </a:r>
          <a:r>
            <a:rPr lang="fr-CA" sz="1400" b="1" dirty="0" err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sem</a:t>
          </a:r>
          <a:r>
            <a:rPr lang="fr-CA" sz="1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(réguliers)</a:t>
          </a:r>
          <a:endParaRPr lang="fr-FR" sz="14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345A969-9C33-491D-841B-F7F2DB294C67}" type="parTrans" cxnId="{5B4DB628-2468-4074-ADF7-95E636D5B486}">
      <dgm:prSet/>
      <dgm:spPr/>
      <dgm:t>
        <a:bodyPr/>
        <a:lstStyle/>
        <a:p>
          <a:endParaRPr lang="fr-FR" sz="2000" b="1"/>
        </a:p>
      </dgm:t>
    </dgm:pt>
    <dgm:pt modelId="{0441F064-E196-4AA8-8442-DC9983F81708}" type="sibTrans" cxnId="{5B4DB628-2468-4074-ADF7-95E636D5B486}">
      <dgm:prSet/>
      <dgm:spPr/>
      <dgm:t>
        <a:bodyPr/>
        <a:lstStyle/>
        <a:p>
          <a:endParaRPr lang="fr-FR" sz="2000" b="1"/>
        </a:p>
      </dgm:t>
    </dgm:pt>
    <dgm:pt modelId="{D2D01C91-EB8B-4C36-AD91-0C1C531E1AD9}">
      <dgm:prSet phldrT="[Texte]" custT="1"/>
      <dgm:spPr>
        <a:solidFill>
          <a:srgbClr val="0070C0"/>
        </a:solidFill>
      </dgm:spPr>
      <dgm:t>
        <a:bodyPr/>
        <a:lstStyle/>
        <a:p>
          <a:r>
            <a:rPr lang="fr-CA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Médecine Communautaire, Gériatrie et Urgence – 4semaines</a:t>
          </a:r>
          <a:endParaRPr lang="fr-FR" sz="14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DAB2480-2C92-44B1-BA18-1D3139C03FE5}" type="parTrans" cxnId="{7D1B1D4A-7CEE-4B64-938D-98BA4CBFEEB2}">
      <dgm:prSet/>
      <dgm:spPr/>
      <dgm:t>
        <a:bodyPr/>
        <a:lstStyle/>
        <a:p>
          <a:endParaRPr lang="fr-FR" sz="2000" b="1"/>
        </a:p>
      </dgm:t>
    </dgm:pt>
    <dgm:pt modelId="{8412748E-8D36-4E5F-B883-E8FAB476A16D}" type="sibTrans" cxnId="{7D1B1D4A-7CEE-4B64-938D-98BA4CBFEEB2}">
      <dgm:prSet/>
      <dgm:spPr/>
      <dgm:t>
        <a:bodyPr/>
        <a:lstStyle/>
        <a:p>
          <a:endParaRPr lang="fr-FR" sz="2000" b="1"/>
        </a:p>
      </dgm:t>
    </dgm:pt>
    <dgm:pt modelId="{2C9370FF-B94A-4B9C-B776-31463CCBB5BE}">
      <dgm:prSet phldrT="[Texte]" custT="1"/>
      <dgm:spPr>
        <a:solidFill>
          <a:schemeClr val="accent5"/>
        </a:solidFill>
      </dgm:spPr>
      <dgm:t>
        <a:bodyPr/>
        <a:lstStyle/>
        <a:p>
          <a:r>
            <a:rPr lang="fr-CA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Ophtalmo et anesthésie (1 + 1 </a:t>
          </a:r>
          <a:r>
            <a:rPr lang="fr-CA" sz="1400" b="1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sem</a:t>
          </a:r>
          <a:r>
            <a:rPr lang="fr-CA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);     </a:t>
          </a:r>
          <a:endParaRPr lang="fr-FR" sz="14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6CD4BAB-858D-4F6F-9F7C-A90BE2FE778A}" type="parTrans" cxnId="{E09749A3-4161-452D-BCD1-5D25F74D238B}">
      <dgm:prSet/>
      <dgm:spPr/>
      <dgm:t>
        <a:bodyPr/>
        <a:lstStyle/>
        <a:p>
          <a:endParaRPr lang="fr-FR" sz="2000" b="1"/>
        </a:p>
      </dgm:t>
    </dgm:pt>
    <dgm:pt modelId="{C93D8FBD-1D2A-4D97-859E-F11C1E283517}" type="sibTrans" cxnId="{E09749A3-4161-452D-BCD1-5D25F74D238B}">
      <dgm:prSet/>
      <dgm:spPr/>
      <dgm:t>
        <a:bodyPr/>
        <a:lstStyle/>
        <a:p>
          <a:endParaRPr lang="fr-FR" sz="2000" b="1"/>
        </a:p>
      </dgm:t>
    </dgm:pt>
    <dgm:pt modelId="{E131C3D8-6656-41F2-8384-007ED7AB7D5B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CA" sz="1400" b="1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CAAHC: Activités de simulation en lien avec les stages</a:t>
          </a:r>
          <a:endParaRPr lang="fr-FR" sz="1400" b="1" dirty="0">
            <a:solidFill>
              <a:sysClr val="windowText" lastClr="0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A16A912-44AF-4041-A851-02902EFD2A0E}" type="parTrans" cxnId="{AE3A007D-B395-4F47-92F0-841CE097C2B4}">
      <dgm:prSet/>
      <dgm:spPr/>
      <dgm:t>
        <a:bodyPr/>
        <a:lstStyle/>
        <a:p>
          <a:endParaRPr lang="fr-FR" sz="2000" b="1"/>
        </a:p>
      </dgm:t>
    </dgm:pt>
    <dgm:pt modelId="{4DF2D35A-DD44-4C4F-A2A5-8FB5281491A2}" type="sibTrans" cxnId="{AE3A007D-B395-4F47-92F0-841CE097C2B4}">
      <dgm:prSet/>
      <dgm:spPr/>
      <dgm:t>
        <a:bodyPr/>
        <a:lstStyle/>
        <a:p>
          <a:endParaRPr lang="fr-FR" sz="2000" b="1"/>
        </a:p>
      </dgm:t>
    </dgm:pt>
    <dgm:pt modelId="{9E832132-B194-49B3-9068-B8BE8D461A23}">
      <dgm:prSet phldrT="[Texte]" custT="1"/>
      <dgm:spPr>
        <a:solidFill>
          <a:schemeClr val="accent4"/>
        </a:solidFill>
      </dgm:spPr>
      <dgm:t>
        <a:bodyPr/>
        <a:lstStyle/>
        <a:p>
          <a:r>
            <a:rPr lang="fr-FR" sz="1400" b="1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7 semaines campus</a:t>
          </a:r>
        </a:p>
      </dgm:t>
    </dgm:pt>
    <dgm:pt modelId="{EA608014-1E2D-49D5-B267-C241D22136E3}" type="parTrans" cxnId="{25B80A80-1FC2-4DCF-9DD5-FE2BA9C1ABE6}">
      <dgm:prSet/>
      <dgm:spPr/>
      <dgm:t>
        <a:bodyPr/>
        <a:lstStyle/>
        <a:p>
          <a:endParaRPr lang="fr-CA" sz="2000" b="1"/>
        </a:p>
      </dgm:t>
    </dgm:pt>
    <dgm:pt modelId="{969647D7-0BE6-4042-9273-24EF2B546020}" type="sibTrans" cxnId="{25B80A80-1FC2-4DCF-9DD5-FE2BA9C1ABE6}">
      <dgm:prSet/>
      <dgm:spPr/>
      <dgm:t>
        <a:bodyPr/>
        <a:lstStyle/>
        <a:p>
          <a:endParaRPr lang="fr-CA" sz="2000" b="1"/>
        </a:p>
      </dgm:t>
    </dgm:pt>
    <dgm:pt modelId="{A06D4C9C-B62A-4900-8551-9EC901E7E9F5}">
      <dgm:prSet phldrT="[Texte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4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Vacances des Fêtes = 2 semaines</a:t>
          </a:r>
          <a:endParaRPr lang="fr-FR" sz="1400" b="1" dirty="0">
            <a:solidFill>
              <a:schemeClr val="bg2">
                <a:lumMod val="2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9890B55-E890-462D-A384-38C11ECF821F}" type="parTrans" cxnId="{F64CC783-764E-48F5-B4C2-F68B80997C5A}">
      <dgm:prSet/>
      <dgm:spPr/>
      <dgm:t>
        <a:bodyPr/>
        <a:lstStyle/>
        <a:p>
          <a:endParaRPr lang="fr-CA" sz="2000"/>
        </a:p>
      </dgm:t>
    </dgm:pt>
    <dgm:pt modelId="{5CCA1F76-E526-4A04-8661-E9631995AEF4}" type="sibTrans" cxnId="{F64CC783-764E-48F5-B4C2-F68B80997C5A}">
      <dgm:prSet/>
      <dgm:spPr/>
      <dgm:t>
        <a:bodyPr/>
        <a:lstStyle/>
        <a:p>
          <a:endParaRPr lang="fr-CA" sz="2000"/>
        </a:p>
      </dgm:t>
    </dgm:pt>
    <dgm:pt modelId="{53829F62-4DB6-4AC6-A715-6DF1AC172E3E}" type="pres">
      <dgm:prSet presAssocID="{102ED09B-E89E-420C-9177-7751C4CDC6DD}" presName="linearFlow" presStyleCnt="0">
        <dgm:presLayoutVars>
          <dgm:dir/>
          <dgm:resizeHandles val="exact"/>
        </dgm:presLayoutVars>
      </dgm:prSet>
      <dgm:spPr/>
    </dgm:pt>
    <dgm:pt modelId="{CEB7A745-4FE5-4FDB-A120-19EF7E45DFED}" type="pres">
      <dgm:prSet presAssocID="{205F42E4-BB16-4BF1-BB9D-454C8C667F27}" presName="composite" presStyleCnt="0"/>
      <dgm:spPr/>
    </dgm:pt>
    <dgm:pt modelId="{2AEC6633-43DA-46B7-8932-1A9178888379}" type="pres">
      <dgm:prSet presAssocID="{205F42E4-BB16-4BF1-BB9D-454C8C667F27}" presName="imgShp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2487DB-E3C4-4F82-BB82-C4AB8E2367B8}" type="pres">
      <dgm:prSet presAssocID="{205F42E4-BB16-4BF1-BB9D-454C8C667F27}" presName="txShp" presStyleLbl="node1" presStyleIdx="0" presStyleCnt="6">
        <dgm:presLayoutVars>
          <dgm:bulletEnabled val="1"/>
        </dgm:presLayoutVars>
      </dgm:prSet>
      <dgm:spPr/>
    </dgm:pt>
    <dgm:pt modelId="{E81AC8F8-45A6-4634-A148-423EB6E8CB31}" type="pres">
      <dgm:prSet presAssocID="{0441F064-E196-4AA8-8442-DC9983F81708}" presName="spacing" presStyleCnt="0"/>
      <dgm:spPr/>
    </dgm:pt>
    <dgm:pt modelId="{2586E0EE-5FAF-4FB8-AFB2-A0780C3ADDEA}" type="pres">
      <dgm:prSet presAssocID="{D2D01C91-EB8B-4C36-AD91-0C1C531E1AD9}" presName="composite" presStyleCnt="0"/>
      <dgm:spPr/>
    </dgm:pt>
    <dgm:pt modelId="{876093DC-498C-460C-AA68-8310B193EFA8}" type="pres">
      <dgm:prSet presAssocID="{D2D01C91-EB8B-4C36-AD91-0C1C531E1AD9}" presName="imgShp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E39F03A-9729-4172-8AAA-9B455488410B}" type="pres">
      <dgm:prSet presAssocID="{D2D01C91-EB8B-4C36-AD91-0C1C531E1AD9}" presName="txShp" presStyleLbl="node1" presStyleIdx="1" presStyleCnt="6">
        <dgm:presLayoutVars>
          <dgm:bulletEnabled val="1"/>
        </dgm:presLayoutVars>
      </dgm:prSet>
      <dgm:spPr/>
    </dgm:pt>
    <dgm:pt modelId="{8A87313D-FAA6-4F27-9CDB-D96EE9AECE8D}" type="pres">
      <dgm:prSet presAssocID="{8412748E-8D36-4E5F-B883-E8FAB476A16D}" presName="spacing" presStyleCnt="0"/>
      <dgm:spPr/>
    </dgm:pt>
    <dgm:pt modelId="{2E5E9377-2915-4396-9561-325367690696}" type="pres">
      <dgm:prSet presAssocID="{2C9370FF-B94A-4B9C-B776-31463CCBB5BE}" presName="composite" presStyleCnt="0"/>
      <dgm:spPr/>
    </dgm:pt>
    <dgm:pt modelId="{B0C341D4-429A-48EF-954A-DD87D50F71C5}" type="pres">
      <dgm:prSet presAssocID="{2C9370FF-B94A-4B9C-B776-31463CCBB5BE}" presName="imgShp" presStyleLbl="fgImgPlace1" presStyleIdx="2" presStyleCnt="6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F5F1AA68-CBE5-4BCA-B415-6170D2869DC7}" type="pres">
      <dgm:prSet presAssocID="{2C9370FF-B94A-4B9C-B776-31463CCBB5BE}" presName="txShp" presStyleLbl="node1" presStyleIdx="2" presStyleCnt="6">
        <dgm:presLayoutVars>
          <dgm:bulletEnabled val="1"/>
        </dgm:presLayoutVars>
      </dgm:prSet>
      <dgm:spPr/>
    </dgm:pt>
    <dgm:pt modelId="{BD60271D-CFE1-4DD6-BC38-82C238F17B40}" type="pres">
      <dgm:prSet presAssocID="{C93D8FBD-1D2A-4D97-859E-F11C1E283517}" presName="spacing" presStyleCnt="0"/>
      <dgm:spPr/>
    </dgm:pt>
    <dgm:pt modelId="{7A4D75F8-F990-4D6D-ACC8-C33E8D3DE5D7}" type="pres">
      <dgm:prSet presAssocID="{E131C3D8-6656-41F2-8384-007ED7AB7D5B}" presName="composite" presStyleCnt="0"/>
      <dgm:spPr/>
    </dgm:pt>
    <dgm:pt modelId="{9FA5BE5E-FB6A-4CE4-A8CA-C34211553B12}" type="pres">
      <dgm:prSet presAssocID="{E131C3D8-6656-41F2-8384-007ED7AB7D5B}" presName="imgShp" presStyleLbl="fgImgPlace1" presStyleIdx="3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62066009-7EBD-4C43-B675-8F6268203C1A}" type="pres">
      <dgm:prSet presAssocID="{E131C3D8-6656-41F2-8384-007ED7AB7D5B}" presName="txShp" presStyleLbl="node1" presStyleIdx="3" presStyleCnt="6">
        <dgm:presLayoutVars>
          <dgm:bulletEnabled val="1"/>
        </dgm:presLayoutVars>
      </dgm:prSet>
      <dgm:spPr/>
    </dgm:pt>
    <dgm:pt modelId="{04ABE509-0F87-4EEC-8C37-A222B9F0007C}" type="pres">
      <dgm:prSet presAssocID="{4DF2D35A-DD44-4C4F-A2A5-8FB5281491A2}" presName="spacing" presStyleCnt="0"/>
      <dgm:spPr/>
    </dgm:pt>
    <dgm:pt modelId="{9861E18F-9D11-45C4-8926-AAEF49EEE843}" type="pres">
      <dgm:prSet presAssocID="{9E832132-B194-49B3-9068-B8BE8D461A23}" presName="composite" presStyleCnt="0"/>
      <dgm:spPr/>
    </dgm:pt>
    <dgm:pt modelId="{8C92E162-7E8A-4191-8417-B64B450B117E}" type="pres">
      <dgm:prSet presAssocID="{9E832132-B194-49B3-9068-B8BE8D461A23}" presName="imgShp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l="-39000" r="-39000"/>
          </a:stretch>
        </a:blipFill>
      </dgm:spPr>
    </dgm:pt>
    <dgm:pt modelId="{EF076791-7529-4F5D-9950-90A6A962E5E8}" type="pres">
      <dgm:prSet presAssocID="{9E832132-B194-49B3-9068-B8BE8D461A23}" presName="txShp" presStyleLbl="node1" presStyleIdx="4" presStyleCnt="6" custLinFactNeighborX="905">
        <dgm:presLayoutVars>
          <dgm:bulletEnabled val="1"/>
        </dgm:presLayoutVars>
      </dgm:prSet>
      <dgm:spPr/>
    </dgm:pt>
    <dgm:pt modelId="{E74442E4-E06C-4691-B25B-5A9018887E11}" type="pres">
      <dgm:prSet presAssocID="{969647D7-0BE6-4042-9273-24EF2B546020}" presName="spacing" presStyleCnt="0"/>
      <dgm:spPr/>
    </dgm:pt>
    <dgm:pt modelId="{E23FDB65-06B2-4E84-931C-4522C0CE6C96}" type="pres">
      <dgm:prSet presAssocID="{A06D4C9C-B62A-4900-8551-9EC901E7E9F5}" presName="composite" presStyleCnt="0"/>
      <dgm:spPr/>
    </dgm:pt>
    <dgm:pt modelId="{A86407F6-B6AA-40B9-885F-D6DD5DEFEC8D}" type="pres">
      <dgm:prSet presAssocID="{A06D4C9C-B62A-4900-8551-9EC901E7E9F5}" presName="imgShp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25000" r="-25000"/>
          </a:stretch>
        </a:blipFill>
      </dgm:spPr>
    </dgm:pt>
    <dgm:pt modelId="{063AE1C5-0DF9-470F-B13A-2328EE64A167}" type="pres">
      <dgm:prSet presAssocID="{A06D4C9C-B62A-4900-8551-9EC901E7E9F5}" presName="txShp" presStyleLbl="node1" presStyleIdx="5" presStyleCnt="6">
        <dgm:presLayoutVars>
          <dgm:bulletEnabled val="1"/>
        </dgm:presLayoutVars>
      </dgm:prSet>
      <dgm:spPr/>
    </dgm:pt>
  </dgm:ptLst>
  <dgm:cxnLst>
    <dgm:cxn modelId="{5B4DB628-2468-4074-ADF7-95E636D5B486}" srcId="{102ED09B-E89E-420C-9177-7751C4CDC6DD}" destId="{205F42E4-BB16-4BF1-BB9D-454C8C667F27}" srcOrd="0" destOrd="0" parTransId="{8345A969-9C33-491D-841B-F7F2DB294C67}" sibTransId="{0441F064-E196-4AA8-8442-DC9983F81708}"/>
    <dgm:cxn modelId="{AC76062C-8AFE-4C59-95C9-E51C4A9E3EE4}" type="presOf" srcId="{9E832132-B194-49B3-9068-B8BE8D461A23}" destId="{EF076791-7529-4F5D-9950-90A6A962E5E8}" srcOrd="0" destOrd="0" presId="urn:microsoft.com/office/officeart/2005/8/layout/vList3#1"/>
    <dgm:cxn modelId="{90563D3B-EBFE-4928-835D-03661E20EAE2}" type="presOf" srcId="{2C9370FF-B94A-4B9C-B776-31463CCBB5BE}" destId="{F5F1AA68-CBE5-4BCA-B415-6170D2869DC7}" srcOrd="0" destOrd="0" presId="urn:microsoft.com/office/officeart/2005/8/layout/vList3#1"/>
    <dgm:cxn modelId="{0090493B-DDBB-4018-AF64-608469062902}" type="presOf" srcId="{D2D01C91-EB8B-4C36-AD91-0C1C531E1AD9}" destId="{FE39F03A-9729-4172-8AAA-9B455488410B}" srcOrd="0" destOrd="0" presId="urn:microsoft.com/office/officeart/2005/8/layout/vList3#1"/>
    <dgm:cxn modelId="{DC8DA260-3B92-4E87-ACCD-F0BED572AD6C}" type="presOf" srcId="{205F42E4-BB16-4BF1-BB9D-454C8C667F27}" destId="{FE2487DB-E3C4-4F82-BB82-C4AB8E2367B8}" srcOrd="0" destOrd="0" presId="urn:microsoft.com/office/officeart/2005/8/layout/vList3#1"/>
    <dgm:cxn modelId="{7D1B1D4A-7CEE-4B64-938D-98BA4CBFEEB2}" srcId="{102ED09B-E89E-420C-9177-7751C4CDC6DD}" destId="{D2D01C91-EB8B-4C36-AD91-0C1C531E1AD9}" srcOrd="1" destOrd="0" parTransId="{3DAB2480-2C92-44B1-BA18-1D3139C03FE5}" sibTransId="{8412748E-8D36-4E5F-B883-E8FAB476A16D}"/>
    <dgm:cxn modelId="{70B55451-ECB8-4024-A768-0FC10EAFF295}" type="presOf" srcId="{A06D4C9C-B62A-4900-8551-9EC901E7E9F5}" destId="{063AE1C5-0DF9-470F-B13A-2328EE64A167}" srcOrd="0" destOrd="0" presId="urn:microsoft.com/office/officeart/2005/8/layout/vList3#1"/>
    <dgm:cxn modelId="{AE3A007D-B395-4F47-92F0-841CE097C2B4}" srcId="{102ED09B-E89E-420C-9177-7751C4CDC6DD}" destId="{E131C3D8-6656-41F2-8384-007ED7AB7D5B}" srcOrd="3" destOrd="0" parTransId="{DA16A912-44AF-4041-A851-02902EFD2A0E}" sibTransId="{4DF2D35A-DD44-4C4F-A2A5-8FB5281491A2}"/>
    <dgm:cxn modelId="{25B80A80-1FC2-4DCF-9DD5-FE2BA9C1ABE6}" srcId="{102ED09B-E89E-420C-9177-7751C4CDC6DD}" destId="{9E832132-B194-49B3-9068-B8BE8D461A23}" srcOrd="4" destOrd="0" parTransId="{EA608014-1E2D-49D5-B267-C241D22136E3}" sibTransId="{969647D7-0BE6-4042-9273-24EF2B546020}"/>
    <dgm:cxn modelId="{F64CC783-764E-48F5-B4C2-F68B80997C5A}" srcId="{102ED09B-E89E-420C-9177-7751C4CDC6DD}" destId="{A06D4C9C-B62A-4900-8551-9EC901E7E9F5}" srcOrd="5" destOrd="0" parTransId="{79890B55-E890-462D-A384-38C11ECF821F}" sibTransId="{5CCA1F76-E526-4A04-8661-E9631995AEF4}"/>
    <dgm:cxn modelId="{E09749A3-4161-452D-BCD1-5D25F74D238B}" srcId="{102ED09B-E89E-420C-9177-7751C4CDC6DD}" destId="{2C9370FF-B94A-4B9C-B776-31463CCBB5BE}" srcOrd="2" destOrd="0" parTransId="{16CD4BAB-858D-4F6F-9F7C-A90BE2FE778A}" sibTransId="{C93D8FBD-1D2A-4D97-859E-F11C1E283517}"/>
    <dgm:cxn modelId="{E8E0D5CC-F04F-449D-8934-D13C78AE6E1F}" type="presOf" srcId="{102ED09B-E89E-420C-9177-7751C4CDC6DD}" destId="{53829F62-4DB6-4AC6-A715-6DF1AC172E3E}" srcOrd="0" destOrd="0" presId="urn:microsoft.com/office/officeart/2005/8/layout/vList3#1"/>
    <dgm:cxn modelId="{2ED33FCF-F469-45EE-B3D4-0DBD4B165CF1}" type="presOf" srcId="{E131C3D8-6656-41F2-8384-007ED7AB7D5B}" destId="{62066009-7EBD-4C43-B675-8F6268203C1A}" srcOrd="0" destOrd="0" presId="urn:microsoft.com/office/officeart/2005/8/layout/vList3#1"/>
    <dgm:cxn modelId="{143D4FF6-5F9F-45DB-A165-98F705838DE8}" type="presParOf" srcId="{53829F62-4DB6-4AC6-A715-6DF1AC172E3E}" destId="{CEB7A745-4FE5-4FDB-A120-19EF7E45DFED}" srcOrd="0" destOrd="0" presId="urn:microsoft.com/office/officeart/2005/8/layout/vList3#1"/>
    <dgm:cxn modelId="{73A36371-2FAB-49F9-A7C6-9E60096F2042}" type="presParOf" srcId="{CEB7A745-4FE5-4FDB-A120-19EF7E45DFED}" destId="{2AEC6633-43DA-46B7-8932-1A9178888379}" srcOrd="0" destOrd="0" presId="urn:microsoft.com/office/officeart/2005/8/layout/vList3#1"/>
    <dgm:cxn modelId="{D784A96D-A94D-4A23-A768-4A636CAC4D21}" type="presParOf" srcId="{CEB7A745-4FE5-4FDB-A120-19EF7E45DFED}" destId="{FE2487DB-E3C4-4F82-BB82-C4AB8E2367B8}" srcOrd="1" destOrd="0" presId="urn:microsoft.com/office/officeart/2005/8/layout/vList3#1"/>
    <dgm:cxn modelId="{524481E0-6343-4EAA-A106-90C505322233}" type="presParOf" srcId="{53829F62-4DB6-4AC6-A715-6DF1AC172E3E}" destId="{E81AC8F8-45A6-4634-A148-423EB6E8CB31}" srcOrd="1" destOrd="0" presId="urn:microsoft.com/office/officeart/2005/8/layout/vList3#1"/>
    <dgm:cxn modelId="{F00972AC-291E-40E9-B1E3-7BA1B6D879B3}" type="presParOf" srcId="{53829F62-4DB6-4AC6-A715-6DF1AC172E3E}" destId="{2586E0EE-5FAF-4FB8-AFB2-A0780C3ADDEA}" srcOrd="2" destOrd="0" presId="urn:microsoft.com/office/officeart/2005/8/layout/vList3#1"/>
    <dgm:cxn modelId="{74FE7A57-CE01-4412-A78A-93850F7082DC}" type="presParOf" srcId="{2586E0EE-5FAF-4FB8-AFB2-A0780C3ADDEA}" destId="{876093DC-498C-460C-AA68-8310B193EFA8}" srcOrd="0" destOrd="0" presId="urn:microsoft.com/office/officeart/2005/8/layout/vList3#1"/>
    <dgm:cxn modelId="{72DA7284-5503-43ED-A316-B1DA34214E0C}" type="presParOf" srcId="{2586E0EE-5FAF-4FB8-AFB2-A0780C3ADDEA}" destId="{FE39F03A-9729-4172-8AAA-9B455488410B}" srcOrd="1" destOrd="0" presId="urn:microsoft.com/office/officeart/2005/8/layout/vList3#1"/>
    <dgm:cxn modelId="{0FF1C70C-8E4A-4234-A42D-C4F7138A7631}" type="presParOf" srcId="{53829F62-4DB6-4AC6-A715-6DF1AC172E3E}" destId="{8A87313D-FAA6-4F27-9CDB-D96EE9AECE8D}" srcOrd="3" destOrd="0" presId="urn:microsoft.com/office/officeart/2005/8/layout/vList3#1"/>
    <dgm:cxn modelId="{0FECE1FE-6613-44CC-A60E-40548776A605}" type="presParOf" srcId="{53829F62-4DB6-4AC6-A715-6DF1AC172E3E}" destId="{2E5E9377-2915-4396-9561-325367690696}" srcOrd="4" destOrd="0" presId="urn:microsoft.com/office/officeart/2005/8/layout/vList3#1"/>
    <dgm:cxn modelId="{BD5F596B-0883-444D-8E27-AA3F89BA8706}" type="presParOf" srcId="{2E5E9377-2915-4396-9561-325367690696}" destId="{B0C341D4-429A-48EF-954A-DD87D50F71C5}" srcOrd="0" destOrd="0" presId="urn:microsoft.com/office/officeart/2005/8/layout/vList3#1"/>
    <dgm:cxn modelId="{FF6C2FBF-83EE-4536-8B16-4842F6FC5ECA}" type="presParOf" srcId="{2E5E9377-2915-4396-9561-325367690696}" destId="{F5F1AA68-CBE5-4BCA-B415-6170D2869DC7}" srcOrd="1" destOrd="0" presId="urn:microsoft.com/office/officeart/2005/8/layout/vList3#1"/>
    <dgm:cxn modelId="{68439662-A8AC-49EC-9662-C4BA17BD5C56}" type="presParOf" srcId="{53829F62-4DB6-4AC6-A715-6DF1AC172E3E}" destId="{BD60271D-CFE1-4DD6-BC38-82C238F17B40}" srcOrd="5" destOrd="0" presId="urn:microsoft.com/office/officeart/2005/8/layout/vList3#1"/>
    <dgm:cxn modelId="{17E07803-4C3D-4A52-BE48-4D48CA560CD6}" type="presParOf" srcId="{53829F62-4DB6-4AC6-A715-6DF1AC172E3E}" destId="{7A4D75F8-F990-4D6D-ACC8-C33E8D3DE5D7}" srcOrd="6" destOrd="0" presId="urn:microsoft.com/office/officeart/2005/8/layout/vList3#1"/>
    <dgm:cxn modelId="{5E741816-C12C-4BF9-8298-300F9845CA7C}" type="presParOf" srcId="{7A4D75F8-F990-4D6D-ACC8-C33E8D3DE5D7}" destId="{9FA5BE5E-FB6A-4CE4-A8CA-C34211553B12}" srcOrd="0" destOrd="0" presId="urn:microsoft.com/office/officeart/2005/8/layout/vList3#1"/>
    <dgm:cxn modelId="{07F4535B-18D8-4231-90A0-5CE67E836D41}" type="presParOf" srcId="{7A4D75F8-F990-4D6D-ACC8-C33E8D3DE5D7}" destId="{62066009-7EBD-4C43-B675-8F6268203C1A}" srcOrd="1" destOrd="0" presId="urn:microsoft.com/office/officeart/2005/8/layout/vList3#1"/>
    <dgm:cxn modelId="{49D46D34-AA30-4E95-BEE1-057DDA00DA9D}" type="presParOf" srcId="{53829F62-4DB6-4AC6-A715-6DF1AC172E3E}" destId="{04ABE509-0F87-4EEC-8C37-A222B9F0007C}" srcOrd="7" destOrd="0" presId="urn:microsoft.com/office/officeart/2005/8/layout/vList3#1"/>
    <dgm:cxn modelId="{B31D63DD-C8B1-4E62-91E5-2D27D4A4EC1C}" type="presParOf" srcId="{53829F62-4DB6-4AC6-A715-6DF1AC172E3E}" destId="{9861E18F-9D11-45C4-8926-AAEF49EEE843}" srcOrd="8" destOrd="0" presId="urn:microsoft.com/office/officeart/2005/8/layout/vList3#1"/>
    <dgm:cxn modelId="{9539C2E9-D133-46DB-8F3C-1D6491D6DB79}" type="presParOf" srcId="{9861E18F-9D11-45C4-8926-AAEF49EEE843}" destId="{8C92E162-7E8A-4191-8417-B64B450B117E}" srcOrd="0" destOrd="0" presId="urn:microsoft.com/office/officeart/2005/8/layout/vList3#1"/>
    <dgm:cxn modelId="{A03E5953-2094-4DB9-A482-1699B5D07E64}" type="presParOf" srcId="{9861E18F-9D11-45C4-8926-AAEF49EEE843}" destId="{EF076791-7529-4F5D-9950-90A6A962E5E8}" srcOrd="1" destOrd="0" presId="urn:microsoft.com/office/officeart/2005/8/layout/vList3#1"/>
    <dgm:cxn modelId="{9A5E524A-7D67-4880-AA28-180801849BF0}" type="presParOf" srcId="{53829F62-4DB6-4AC6-A715-6DF1AC172E3E}" destId="{E74442E4-E06C-4691-B25B-5A9018887E11}" srcOrd="9" destOrd="0" presId="urn:microsoft.com/office/officeart/2005/8/layout/vList3#1"/>
    <dgm:cxn modelId="{BCF72856-FF5C-4887-A027-BF622B9AFCF1}" type="presParOf" srcId="{53829F62-4DB6-4AC6-A715-6DF1AC172E3E}" destId="{E23FDB65-06B2-4E84-931C-4522C0CE6C96}" srcOrd="10" destOrd="0" presId="urn:microsoft.com/office/officeart/2005/8/layout/vList3#1"/>
    <dgm:cxn modelId="{F39A9AA1-9867-40C6-925B-CA1D96EF4AFA}" type="presParOf" srcId="{E23FDB65-06B2-4E84-931C-4522C0CE6C96}" destId="{A86407F6-B6AA-40B9-885F-D6DD5DEFEC8D}" srcOrd="0" destOrd="0" presId="urn:microsoft.com/office/officeart/2005/8/layout/vList3#1"/>
    <dgm:cxn modelId="{B47040B8-6505-40F2-8062-C02E333707AB}" type="presParOf" srcId="{E23FDB65-06B2-4E84-931C-4522C0CE6C96}" destId="{063AE1C5-0DF9-470F-B13A-2328EE64A16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A94A71-FEEF-499F-95BD-F70081DD9DD2}" type="doc">
      <dgm:prSet loTypeId="urn:microsoft.com/office/officeart/2005/8/layout/vList3#2" loCatId="list" qsTypeId="urn:microsoft.com/office/officeart/2005/8/quickstyle/simple1" qsCatId="simple" csTypeId="urn:microsoft.com/office/officeart/2005/8/colors/colorful1#2" csCatId="colorful" phldr="1"/>
      <dgm:spPr/>
    </dgm:pt>
    <dgm:pt modelId="{8769F566-1AED-4EE7-B162-A8D08E4B15DE}">
      <dgm:prSet phldrT="[Texte]" custT="1"/>
      <dgm:spPr>
        <a:solidFill>
          <a:srgbClr val="002060"/>
        </a:solidFill>
      </dgm:spPr>
      <dgm:t>
        <a:bodyPr/>
        <a:lstStyle/>
        <a:p>
          <a:r>
            <a:rPr lang="fr-FR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 semaines pour Gynécologie-Obstétrique, Médecine Familiale et Psychiatrie</a:t>
          </a:r>
          <a:endParaRPr lang="fr-FR" sz="14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48E6E29-8135-48D9-8D2A-B3347698DD58}" type="parTrans" cxnId="{9BC0F787-18CC-45EC-856D-02A04776A20F}">
      <dgm:prSet/>
      <dgm:spPr/>
      <dgm:t>
        <a:bodyPr/>
        <a:lstStyle/>
        <a:p>
          <a:endParaRPr lang="fr-FR" b="1"/>
        </a:p>
      </dgm:t>
    </dgm:pt>
    <dgm:pt modelId="{EB5E8BC1-D43C-4A92-950A-03AE7908F691}" type="sibTrans" cxnId="{9BC0F787-18CC-45EC-856D-02A04776A20F}">
      <dgm:prSet/>
      <dgm:spPr/>
      <dgm:t>
        <a:bodyPr/>
        <a:lstStyle/>
        <a:p>
          <a:endParaRPr lang="fr-FR" b="1"/>
        </a:p>
      </dgm:t>
    </dgm:pt>
    <dgm:pt modelId="{730469A3-2987-4D3C-A9BE-593ABC4F51FD}">
      <dgm:prSet phldrT="[Texte]" custT="1"/>
      <dgm:spPr>
        <a:solidFill>
          <a:srgbClr val="0070C0"/>
        </a:solidFill>
      </dgm:spPr>
      <dgm:t>
        <a:bodyPr/>
        <a:lstStyle/>
        <a:p>
          <a:r>
            <a:rPr lang="fr-FR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Médecine sociale et engagée &amp; </a:t>
          </a:r>
        </a:p>
        <a:p>
          <a:r>
            <a:rPr lang="fr-FR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Soins Palliatifs (1+1 </a:t>
          </a:r>
          <a:r>
            <a:rPr lang="fr-FR" sz="1400" b="1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sem</a:t>
          </a:r>
          <a:r>
            <a:rPr lang="fr-FR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) </a:t>
          </a:r>
        </a:p>
      </dgm:t>
    </dgm:pt>
    <dgm:pt modelId="{73CBCEE1-01B7-4426-BE1A-8E52ED6C50C9}" type="parTrans" cxnId="{0E253C2C-CB70-470A-8DDB-2A54A09D95EF}">
      <dgm:prSet/>
      <dgm:spPr/>
      <dgm:t>
        <a:bodyPr/>
        <a:lstStyle/>
        <a:p>
          <a:endParaRPr lang="fr-FR" b="1"/>
        </a:p>
      </dgm:t>
    </dgm:pt>
    <dgm:pt modelId="{0D0A0AE6-198A-4F83-A89C-88627DB0491F}" type="sibTrans" cxnId="{0E253C2C-CB70-470A-8DDB-2A54A09D95EF}">
      <dgm:prSet/>
      <dgm:spPr/>
      <dgm:t>
        <a:bodyPr/>
        <a:lstStyle/>
        <a:p>
          <a:endParaRPr lang="fr-FR" b="1"/>
        </a:p>
      </dgm:t>
    </dgm:pt>
    <dgm:pt modelId="{C0A26BB2-C85D-4762-86D6-0AB3C8A6D05E}">
      <dgm:prSet phldrT="[Texte]" custT="1"/>
      <dgm:spPr>
        <a:solidFill>
          <a:schemeClr val="accent5"/>
        </a:solidFill>
      </dgm:spPr>
      <dgm:t>
        <a:bodyPr/>
        <a:lstStyle/>
        <a:p>
          <a:pPr>
            <a:spcAft>
              <a:spcPts val="200"/>
            </a:spcAft>
          </a:pPr>
          <a:r>
            <a:rPr lang="fr-FR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20 semaines de stage à option (6 semaines de sélectifs)</a:t>
          </a:r>
        </a:p>
        <a:p>
          <a:pPr>
            <a:spcAft>
              <a:spcPts val="200"/>
            </a:spcAft>
          </a:pPr>
          <a:r>
            <a:rPr lang="fr-FR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14 semaines ELI</a:t>
          </a:r>
        </a:p>
        <a:p>
          <a:pPr>
            <a:spcAft>
              <a:spcPts val="200"/>
            </a:spcAft>
          </a:pPr>
          <a:r>
            <a:rPr lang="fr-FR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Blocs de 2 ou 4 semaines </a:t>
          </a:r>
        </a:p>
      </dgm:t>
    </dgm:pt>
    <dgm:pt modelId="{86BFBDE5-9654-4EDE-BB7F-E9A7B5305C8A}" type="parTrans" cxnId="{004F5939-D2B5-4B2A-B69B-024AF438F307}">
      <dgm:prSet/>
      <dgm:spPr/>
      <dgm:t>
        <a:bodyPr/>
        <a:lstStyle/>
        <a:p>
          <a:endParaRPr lang="fr-FR" b="1"/>
        </a:p>
      </dgm:t>
    </dgm:pt>
    <dgm:pt modelId="{239B24EE-17D0-4751-A4D8-6C00E4ABA844}" type="sibTrans" cxnId="{004F5939-D2B5-4B2A-B69B-024AF438F307}">
      <dgm:prSet/>
      <dgm:spPr/>
      <dgm:t>
        <a:bodyPr/>
        <a:lstStyle/>
        <a:p>
          <a:endParaRPr lang="fr-FR" b="1"/>
        </a:p>
      </dgm:t>
    </dgm:pt>
    <dgm:pt modelId="{79CAF271-B993-4A8B-9CBC-065507DEDC44}">
      <dgm:prSet custT="1"/>
      <dgm:spPr>
        <a:solidFill>
          <a:srgbClr val="FFC000"/>
        </a:solidFill>
      </dgm:spPr>
      <dgm:t>
        <a:bodyPr/>
        <a:lstStyle/>
        <a:p>
          <a:r>
            <a:rPr lang="fr-CA" sz="1400" b="1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Ateliers : Intégration de la radiologie </a:t>
          </a:r>
          <a:endParaRPr lang="fr-FR" sz="1400" b="1" dirty="0">
            <a:solidFill>
              <a:sysClr val="windowText" lastClr="0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51F8E56-C2C7-4537-A1D2-0141AB68B651}" type="parTrans" cxnId="{426ED0AC-BA3A-44B1-BA54-57612742CCF0}">
      <dgm:prSet/>
      <dgm:spPr/>
      <dgm:t>
        <a:bodyPr/>
        <a:lstStyle/>
        <a:p>
          <a:endParaRPr lang="fr-CA" b="1"/>
        </a:p>
      </dgm:t>
    </dgm:pt>
    <dgm:pt modelId="{EFF5EBB3-8AE2-46BF-89BE-4A714635A7F4}" type="sibTrans" cxnId="{426ED0AC-BA3A-44B1-BA54-57612742CCF0}">
      <dgm:prSet/>
      <dgm:spPr/>
      <dgm:t>
        <a:bodyPr/>
        <a:lstStyle/>
        <a:p>
          <a:endParaRPr lang="fr-CA" b="1"/>
        </a:p>
      </dgm:t>
    </dgm:pt>
    <dgm:pt modelId="{9C0911EA-1A5C-4093-AB64-DA4A5AD07CC4}">
      <dgm:prSet custT="1"/>
      <dgm:spPr>
        <a:solidFill>
          <a:schemeClr val="accent4"/>
        </a:solidFill>
      </dgm:spPr>
      <dgm:t>
        <a:bodyPr/>
        <a:lstStyle/>
        <a:p>
          <a:r>
            <a:rPr lang="fr-CA" sz="1400" b="1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5 TRP (pendant les semaines campus)</a:t>
          </a:r>
          <a:endParaRPr lang="fr-FR" sz="1400" b="1" dirty="0">
            <a:solidFill>
              <a:sysClr val="windowText" lastClr="0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A20BAF5-59DE-4592-A7F8-07D07C83753A}" type="parTrans" cxnId="{23455FAE-D270-40B9-A758-F692D14118A7}">
      <dgm:prSet/>
      <dgm:spPr/>
      <dgm:t>
        <a:bodyPr/>
        <a:lstStyle/>
        <a:p>
          <a:endParaRPr lang="fr-CA" b="1"/>
        </a:p>
      </dgm:t>
    </dgm:pt>
    <dgm:pt modelId="{BFEB919E-1926-4D53-9007-FD4B6395B1DC}" type="sibTrans" cxnId="{23455FAE-D270-40B9-A758-F692D14118A7}">
      <dgm:prSet/>
      <dgm:spPr/>
      <dgm:t>
        <a:bodyPr/>
        <a:lstStyle/>
        <a:p>
          <a:endParaRPr lang="fr-CA" b="1"/>
        </a:p>
      </dgm:t>
    </dgm:pt>
    <dgm:pt modelId="{CD71F525-E0C7-43AE-A8D2-AB411B1A39BB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4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Vacances d’été = 3 semaines</a:t>
          </a:r>
          <a:endParaRPr lang="fr-FR" sz="1400" b="1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ED52AD6-92E5-4669-A49A-67B4B6B097BC}" type="parTrans" cxnId="{D582EA46-DFD4-4211-B91D-091968E7409D}">
      <dgm:prSet/>
      <dgm:spPr/>
      <dgm:t>
        <a:bodyPr/>
        <a:lstStyle/>
        <a:p>
          <a:endParaRPr lang="fr-CA"/>
        </a:p>
      </dgm:t>
    </dgm:pt>
    <dgm:pt modelId="{10E44FDE-DCAD-4576-91AD-81355D26DE7D}" type="sibTrans" cxnId="{D582EA46-DFD4-4211-B91D-091968E7409D}">
      <dgm:prSet/>
      <dgm:spPr/>
      <dgm:t>
        <a:bodyPr/>
        <a:lstStyle/>
        <a:p>
          <a:endParaRPr lang="fr-CA"/>
        </a:p>
      </dgm:t>
    </dgm:pt>
    <dgm:pt modelId="{7B93CDD0-2AF1-45E9-BF55-3691483BD5B1}" type="pres">
      <dgm:prSet presAssocID="{3CA94A71-FEEF-499F-95BD-F70081DD9DD2}" presName="linearFlow" presStyleCnt="0">
        <dgm:presLayoutVars>
          <dgm:dir/>
          <dgm:resizeHandles val="exact"/>
        </dgm:presLayoutVars>
      </dgm:prSet>
      <dgm:spPr/>
    </dgm:pt>
    <dgm:pt modelId="{C87AD1CA-1CE3-4D9A-8943-E9306C2F133E}" type="pres">
      <dgm:prSet presAssocID="{8769F566-1AED-4EE7-B162-A8D08E4B15DE}" presName="composite" presStyleCnt="0"/>
      <dgm:spPr/>
    </dgm:pt>
    <dgm:pt modelId="{BAE71C71-F18C-4DF1-A85B-35A5FB4F9EBA}" type="pres">
      <dgm:prSet presAssocID="{8769F566-1AED-4EE7-B162-A8D08E4B15DE}" presName="imgShp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CA52A39C-14A3-47A3-9FF5-50AD519713CB}" type="pres">
      <dgm:prSet presAssocID="{8769F566-1AED-4EE7-B162-A8D08E4B15DE}" presName="txShp" presStyleLbl="node1" presStyleIdx="0" presStyleCnt="6">
        <dgm:presLayoutVars>
          <dgm:bulletEnabled val="1"/>
        </dgm:presLayoutVars>
      </dgm:prSet>
      <dgm:spPr/>
    </dgm:pt>
    <dgm:pt modelId="{482D100C-9481-457C-A6F6-5B052BBE6CC4}" type="pres">
      <dgm:prSet presAssocID="{EB5E8BC1-D43C-4A92-950A-03AE7908F691}" presName="spacing" presStyleCnt="0"/>
      <dgm:spPr/>
    </dgm:pt>
    <dgm:pt modelId="{DC2FBD08-A873-47D8-A318-AFBA7808841F}" type="pres">
      <dgm:prSet presAssocID="{730469A3-2987-4D3C-A9BE-593ABC4F51FD}" presName="composite" presStyleCnt="0"/>
      <dgm:spPr/>
    </dgm:pt>
    <dgm:pt modelId="{03363ECE-C213-45E0-A753-F6EFE55D6DBC}" type="pres">
      <dgm:prSet presAssocID="{730469A3-2987-4D3C-A9BE-593ABC4F51FD}" presName="imgShp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6C8C2D09-3E33-47BE-970F-02D929784E0D}" type="pres">
      <dgm:prSet presAssocID="{730469A3-2987-4D3C-A9BE-593ABC4F51FD}" presName="txShp" presStyleLbl="node1" presStyleIdx="1" presStyleCnt="6">
        <dgm:presLayoutVars>
          <dgm:bulletEnabled val="1"/>
        </dgm:presLayoutVars>
      </dgm:prSet>
      <dgm:spPr/>
    </dgm:pt>
    <dgm:pt modelId="{83FD63F4-CA07-40F9-9C9D-BE2E59A79479}" type="pres">
      <dgm:prSet presAssocID="{0D0A0AE6-198A-4F83-A89C-88627DB0491F}" presName="spacing" presStyleCnt="0"/>
      <dgm:spPr/>
    </dgm:pt>
    <dgm:pt modelId="{FEC573CB-1D5B-4C32-8E4C-1F5E08115133}" type="pres">
      <dgm:prSet presAssocID="{C0A26BB2-C85D-4762-86D6-0AB3C8A6D05E}" presName="composite" presStyleCnt="0"/>
      <dgm:spPr/>
    </dgm:pt>
    <dgm:pt modelId="{963835BF-D986-42C3-AC40-857B3AC95E08}" type="pres">
      <dgm:prSet presAssocID="{C0A26BB2-C85D-4762-86D6-0AB3C8A6D05E}" presName="imgShp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B567A823-5AEF-44FD-A04C-63EBF4B1DF82}" type="pres">
      <dgm:prSet presAssocID="{C0A26BB2-C85D-4762-86D6-0AB3C8A6D05E}" presName="txShp" presStyleLbl="node1" presStyleIdx="2" presStyleCnt="6" custScaleY="140622">
        <dgm:presLayoutVars>
          <dgm:bulletEnabled val="1"/>
        </dgm:presLayoutVars>
      </dgm:prSet>
      <dgm:spPr/>
    </dgm:pt>
    <dgm:pt modelId="{ADC4196D-EF35-4098-B2FA-6201F470866E}" type="pres">
      <dgm:prSet presAssocID="{239B24EE-17D0-4751-A4D8-6C00E4ABA844}" presName="spacing" presStyleCnt="0"/>
      <dgm:spPr/>
    </dgm:pt>
    <dgm:pt modelId="{090B703B-C0B0-429F-8EE1-BCEEAD9F4EB0}" type="pres">
      <dgm:prSet presAssocID="{79CAF271-B993-4A8B-9CBC-065507DEDC44}" presName="composite" presStyleCnt="0"/>
      <dgm:spPr/>
    </dgm:pt>
    <dgm:pt modelId="{05D6C091-33A8-4D51-9AB1-BF1A9EB55AE0}" type="pres">
      <dgm:prSet presAssocID="{79CAF271-B993-4A8B-9CBC-065507DEDC44}" presName="imgShp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5D41729A-0C95-4C6A-BA82-F9771116D21D}" type="pres">
      <dgm:prSet presAssocID="{79CAF271-B993-4A8B-9CBC-065507DEDC44}" presName="txShp" presStyleLbl="node1" presStyleIdx="3" presStyleCnt="6">
        <dgm:presLayoutVars>
          <dgm:bulletEnabled val="1"/>
        </dgm:presLayoutVars>
      </dgm:prSet>
      <dgm:spPr/>
    </dgm:pt>
    <dgm:pt modelId="{82024700-E8C3-44B7-81DA-C1C6803508FE}" type="pres">
      <dgm:prSet presAssocID="{EFF5EBB3-8AE2-46BF-89BE-4A714635A7F4}" presName="spacing" presStyleCnt="0"/>
      <dgm:spPr/>
    </dgm:pt>
    <dgm:pt modelId="{BA539637-3A33-4BDB-8D7B-93C2ABF0E7AB}" type="pres">
      <dgm:prSet presAssocID="{9C0911EA-1A5C-4093-AB64-DA4A5AD07CC4}" presName="composite" presStyleCnt="0"/>
      <dgm:spPr/>
    </dgm:pt>
    <dgm:pt modelId="{D91ADB74-6787-4E11-A22B-D46376E6F852}" type="pres">
      <dgm:prSet presAssocID="{9C0911EA-1A5C-4093-AB64-DA4A5AD07CC4}" presName="imgShp" presStyleLbl="fgImgPlace1" presStyleIdx="4" presStyleCnt="6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7890ED16-2902-4BA3-B492-3B5199E19093}" type="pres">
      <dgm:prSet presAssocID="{9C0911EA-1A5C-4093-AB64-DA4A5AD07CC4}" presName="txShp" presStyleLbl="node1" presStyleIdx="4" presStyleCnt="6">
        <dgm:presLayoutVars>
          <dgm:bulletEnabled val="1"/>
        </dgm:presLayoutVars>
      </dgm:prSet>
      <dgm:spPr/>
    </dgm:pt>
    <dgm:pt modelId="{243EA786-C905-4E80-B99D-FF28C63347EC}" type="pres">
      <dgm:prSet presAssocID="{BFEB919E-1926-4D53-9007-FD4B6395B1DC}" presName="spacing" presStyleCnt="0"/>
      <dgm:spPr/>
    </dgm:pt>
    <dgm:pt modelId="{97FCFEA4-B40B-4A4B-9395-07B0E276DB8A}" type="pres">
      <dgm:prSet presAssocID="{CD71F525-E0C7-43AE-A8D2-AB411B1A39BB}" presName="composite" presStyleCnt="0"/>
      <dgm:spPr/>
    </dgm:pt>
    <dgm:pt modelId="{BC75F6E4-4D31-4036-AE2E-E4304BE431FA}" type="pres">
      <dgm:prSet presAssocID="{CD71F525-E0C7-43AE-A8D2-AB411B1A39BB}" presName="imgShp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13000" r="-13000"/>
          </a:stretch>
        </a:blipFill>
      </dgm:spPr>
    </dgm:pt>
    <dgm:pt modelId="{5FCE7C76-F3E2-4AAA-984D-98C55185E16E}" type="pres">
      <dgm:prSet presAssocID="{CD71F525-E0C7-43AE-A8D2-AB411B1A39BB}" presName="txShp" presStyleLbl="node1" presStyleIdx="5" presStyleCnt="6" custLinFactNeighborX="737" custLinFactNeighborY="34">
        <dgm:presLayoutVars>
          <dgm:bulletEnabled val="1"/>
        </dgm:presLayoutVars>
      </dgm:prSet>
      <dgm:spPr/>
    </dgm:pt>
  </dgm:ptLst>
  <dgm:cxnLst>
    <dgm:cxn modelId="{0E253C2C-CB70-470A-8DDB-2A54A09D95EF}" srcId="{3CA94A71-FEEF-499F-95BD-F70081DD9DD2}" destId="{730469A3-2987-4D3C-A9BE-593ABC4F51FD}" srcOrd="1" destOrd="0" parTransId="{73CBCEE1-01B7-4426-BE1A-8E52ED6C50C9}" sibTransId="{0D0A0AE6-198A-4F83-A89C-88627DB0491F}"/>
    <dgm:cxn modelId="{162C6C2E-11E1-4861-A2BA-728CFA74039F}" type="presOf" srcId="{3CA94A71-FEEF-499F-95BD-F70081DD9DD2}" destId="{7B93CDD0-2AF1-45E9-BF55-3691483BD5B1}" srcOrd="0" destOrd="0" presId="urn:microsoft.com/office/officeart/2005/8/layout/vList3#2"/>
    <dgm:cxn modelId="{004F5939-D2B5-4B2A-B69B-024AF438F307}" srcId="{3CA94A71-FEEF-499F-95BD-F70081DD9DD2}" destId="{C0A26BB2-C85D-4762-86D6-0AB3C8A6D05E}" srcOrd="2" destOrd="0" parTransId="{86BFBDE5-9654-4EDE-BB7F-E9A7B5305C8A}" sibTransId="{239B24EE-17D0-4751-A4D8-6C00E4ABA844}"/>
    <dgm:cxn modelId="{D582EA46-DFD4-4211-B91D-091968E7409D}" srcId="{3CA94A71-FEEF-499F-95BD-F70081DD9DD2}" destId="{CD71F525-E0C7-43AE-A8D2-AB411B1A39BB}" srcOrd="5" destOrd="0" parTransId="{EED52AD6-92E5-4669-A49A-67B4B6B097BC}" sibTransId="{10E44FDE-DCAD-4576-91AD-81355D26DE7D}"/>
    <dgm:cxn modelId="{788D0548-7B6D-46BF-A0B8-A4F6A5098A30}" type="presOf" srcId="{79CAF271-B993-4A8B-9CBC-065507DEDC44}" destId="{5D41729A-0C95-4C6A-BA82-F9771116D21D}" srcOrd="0" destOrd="0" presId="urn:microsoft.com/office/officeart/2005/8/layout/vList3#2"/>
    <dgm:cxn modelId="{9BC0F787-18CC-45EC-856D-02A04776A20F}" srcId="{3CA94A71-FEEF-499F-95BD-F70081DD9DD2}" destId="{8769F566-1AED-4EE7-B162-A8D08E4B15DE}" srcOrd="0" destOrd="0" parTransId="{B48E6E29-8135-48D9-8D2A-B3347698DD58}" sibTransId="{EB5E8BC1-D43C-4A92-950A-03AE7908F691}"/>
    <dgm:cxn modelId="{EAFE7D96-C7CE-412E-AB26-CE46ED82F7AB}" type="presOf" srcId="{C0A26BB2-C85D-4762-86D6-0AB3C8A6D05E}" destId="{B567A823-5AEF-44FD-A04C-63EBF4B1DF82}" srcOrd="0" destOrd="0" presId="urn:microsoft.com/office/officeart/2005/8/layout/vList3#2"/>
    <dgm:cxn modelId="{426ED0AC-BA3A-44B1-BA54-57612742CCF0}" srcId="{3CA94A71-FEEF-499F-95BD-F70081DD9DD2}" destId="{79CAF271-B993-4A8B-9CBC-065507DEDC44}" srcOrd="3" destOrd="0" parTransId="{751F8E56-C2C7-4537-A1D2-0141AB68B651}" sibTransId="{EFF5EBB3-8AE2-46BF-89BE-4A714635A7F4}"/>
    <dgm:cxn modelId="{23455FAE-D270-40B9-A758-F692D14118A7}" srcId="{3CA94A71-FEEF-499F-95BD-F70081DD9DD2}" destId="{9C0911EA-1A5C-4093-AB64-DA4A5AD07CC4}" srcOrd="4" destOrd="0" parTransId="{9A20BAF5-59DE-4592-A7F8-07D07C83753A}" sibTransId="{BFEB919E-1926-4D53-9007-FD4B6395B1DC}"/>
    <dgm:cxn modelId="{53D53CB7-F831-4180-B3D7-15A6BE7920B3}" type="presOf" srcId="{730469A3-2987-4D3C-A9BE-593ABC4F51FD}" destId="{6C8C2D09-3E33-47BE-970F-02D929784E0D}" srcOrd="0" destOrd="0" presId="urn:microsoft.com/office/officeart/2005/8/layout/vList3#2"/>
    <dgm:cxn modelId="{073EB8CA-204B-4AF7-82F0-D4BA7DDABFA0}" type="presOf" srcId="{CD71F525-E0C7-43AE-A8D2-AB411B1A39BB}" destId="{5FCE7C76-F3E2-4AAA-984D-98C55185E16E}" srcOrd="0" destOrd="0" presId="urn:microsoft.com/office/officeart/2005/8/layout/vList3#2"/>
    <dgm:cxn modelId="{6345D9DE-23AB-4EE0-B168-BC27663DFBDE}" type="presOf" srcId="{8769F566-1AED-4EE7-B162-A8D08E4B15DE}" destId="{CA52A39C-14A3-47A3-9FF5-50AD519713CB}" srcOrd="0" destOrd="0" presId="urn:microsoft.com/office/officeart/2005/8/layout/vList3#2"/>
    <dgm:cxn modelId="{5BD462F1-14AC-440D-B48A-3C54707277BC}" type="presOf" srcId="{9C0911EA-1A5C-4093-AB64-DA4A5AD07CC4}" destId="{7890ED16-2902-4BA3-B492-3B5199E19093}" srcOrd="0" destOrd="0" presId="urn:microsoft.com/office/officeart/2005/8/layout/vList3#2"/>
    <dgm:cxn modelId="{F761A3BB-B5B6-455C-AEB6-D1C00D953EBA}" type="presParOf" srcId="{7B93CDD0-2AF1-45E9-BF55-3691483BD5B1}" destId="{C87AD1CA-1CE3-4D9A-8943-E9306C2F133E}" srcOrd="0" destOrd="0" presId="urn:microsoft.com/office/officeart/2005/8/layout/vList3#2"/>
    <dgm:cxn modelId="{5764F65A-CE20-4483-93A8-0B1A534B0ED4}" type="presParOf" srcId="{C87AD1CA-1CE3-4D9A-8943-E9306C2F133E}" destId="{BAE71C71-F18C-4DF1-A85B-35A5FB4F9EBA}" srcOrd="0" destOrd="0" presId="urn:microsoft.com/office/officeart/2005/8/layout/vList3#2"/>
    <dgm:cxn modelId="{61D11293-1568-4FEB-9406-34C56A161E58}" type="presParOf" srcId="{C87AD1CA-1CE3-4D9A-8943-E9306C2F133E}" destId="{CA52A39C-14A3-47A3-9FF5-50AD519713CB}" srcOrd="1" destOrd="0" presId="urn:microsoft.com/office/officeart/2005/8/layout/vList3#2"/>
    <dgm:cxn modelId="{D4E49BAA-6129-4273-B041-D2D27271FBA7}" type="presParOf" srcId="{7B93CDD0-2AF1-45E9-BF55-3691483BD5B1}" destId="{482D100C-9481-457C-A6F6-5B052BBE6CC4}" srcOrd="1" destOrd="0" presId="urn:microsoft.com/office/officeart/2005/8/layout/vList3#2"/>
    <dgm:cxn modelId="{4386514C-9295-4087-97F9-47529724406C}" type="presParOf" srcId="{7B93CDD0-2AF1-45E9-BF55-3691483BD5B1}" destId="{DC2FBD08-A873-47D8-A318-AFBA7808841F}" srcOrd="2" destOrd="0" presId="urn:microsoft.com/office/officeart/2005/8/layout/vList3#2"/>
    <dgm:cxn modelId="{FCB39133-4466-4D77-8F33-A2B211353A41}" type="presParOf" srcId="{DC2FBD08-A873-47D8-A318-AFBA7808841F}" destId="{03363ECE-C213-45E0-A753-F6EFE55D6DBC}" srcOrd="0" destOrd="0" presId="urn:microsoft.com/office/officeart/2005/8/layout/vList3#2"/>
    <dgm:cxn modelId="{E10FF5CC-0DA7-49B6-BDF8-F86B8E5FE1F5}" type="presParOf" srcId="{DC2FBD08-A873-47D8-A318-AFBA7808841F}" destId="{6C8C2D09-3E33-47BE-970F-02D929784E0D}" srcOrd="1" destOrd="0" presId="urn:microsoft.com/office/officeart/2005/8/layout/vList3#2"/>
    <dgm:cxn modelId="{587BAC7E-338D-4E73-81A9-16D90E4B7996}" type="presParOf" srcId="{7B93CDD0-2AF1-45E9-BF55-3691483BD5B1}" destId="{83FD63F4-CA07-40F9-9C9D-BE2E59A79479}" srcOrd="3" destOrd="0" presId="urn:microsoft.com/office/officeart/2005/8/layout/vList3#2"/>
    <dgm:cxn modelId="{84F73453-AEB5-4786-A604-B7E6FDBC5E5D}" type="presParOf" srcId="{7B93CDD0-2AF1-45E9-BF55-3691483BD5B1}" destId="{FEC573CB-1D5B-4C32-8E4C-1F5E08115133}" srcOrd="4" destOrd="0" presId="urn:microsoft.com/office/officeart/2005/8/layout/vList3#2"/>
    <dgm:cxn modelId="{20F595C8-246A-4D86-A8AC-2D71F7759650}" type="presParOf" srcId="{FEC573CB-1D5B-4C32-8E4C-1F5E08115133}" destId="{963835BF-D986-42C3-AC40-857B3AC95E08}" srcOrd="0" destOrd="0" presId="urn:microsoft.com/office/officeart/2005/8/layout/vList3#2"/>
    <dgm:cxn modelId="{EF790555-7E61-4EB5-A4CF-3F6F76CF621C}" type="presParOf" srcId="{FEC573CB-1D5B-4C32-8E4C-1F5E08115133}" destId="{B567A823-5AEF-44FD-A04C-63EBF4B1DF82}" srcOrd="1" destOrd="0" presId="urn:microsoft.com/office/officeart/2005/8/layout/vList3#2"/>
    <dgm:cxn modelId="{ED826243-DB7A-4C0E-BE2F-0DA7A7E3C95D}" type="presParOf" srcId="{7B93CDD0-2AF1-45E9-BF55-3691483BD5B1}" destId="{ADC4196D-EF35-4098-B2FA-6201F470866E}" srcOrd="5" destOrd="0" presId="urn:microsoft.com/office/officeart/2005/8/layout/vList3#2"/>
    <dgm:cxn modelId="{6AC31AAC-F1A8-4AEB-B7E9-D69C9A553501}" type="presParOf" srcId="{7B93CDD0-2AF1-45E9-BF55-3691483BD5B1}" destId="{090B703B-C0B0-429F-8EE1-BCEEAD9F4EB0}" srcOrd="6" destOrd="0" presId="urn:microsoft.com/office/officeart/2005/8/layout/vList3#2"/>
    <dgm:cxn modelId="{F8FC0C60-180B-4B1F-B1EC-5A2CFC3F0711}" type="presParOf" srcId="{090B703B-C0B0-429F-8EE1-BCEEAD9F4EB0}" destId="{05D6C091-33A8-4D51-9AB1-BF1A9EB55AE0}" srcOrd="0" destOrd="0" presId="urn:microsoft.com/office/officeart/2005/8/layout/vList3#2"/>
    <dgm:cxn modelId="{16EF21FE-6ECB-44CF-9FA4-669BD4D4CEC5}" type="presParOf" srcId="{090B703B-C0B0-429F-8EE1-BCEEAD9F4EB0}" destId="{5D41729A-0C95-4C6A-BA82-F9771116D21D}" srcOrd="1" destOrd="0" presId="urn:microsoft.com/office/officeart/2005/8/layout/vList3#2"/>
    <dgm:cxn modelId="{E7F23C37-3D26-4A78-8BA4-342B83632892}" type="presParOf" srcId="{7B93CDD0-2AF1-45E9-BF55-3691483BD5B1}" destId="{82024700-E8C3-44B7-81DA-C1C6803508FE}" srcOrd="7" destOrd="0" presId="urn:microsoft.com/office/officeart/2005/8/layout/vList3#2"/>
    <dgm:cxn modelId="{79D69427-E50C-4718-8CE3-978B1EBF8A6B}" type="presParOf" srcId="{7B93CDD0-2AF1-45E9-BF55-3691483BD5B1}" destId="{BA539637-3A33-4BDB-8D7B-93C2ABF0E7AB}" srcOrd="8" destOrd="0" presId="urn:microsoft.com/office/officeart/2005/8/layout/vList3#2"/>
    <dgm:cxn modelId="{4A34592A-98B5-49CF-8E01-231876C12C2D}" type="presParOf" srcId="{BA539637-3A33-4BDB-8D7B-93C2ABF0E7AB}" destId="{D91ADB74-6787-4E11-A22B-D46376E6F852}" srcOrd="0" destOrd="0" presId="urn:microsoft.com/office/officeart/2005/8/layout/vList3#2"/>
    <dgm:cxn modelId="{11F61D51-4FBF-4C24-A6CA-F2497E468C18}" type="presParOf" srcId="{BA539637-3A33-4BDB-8D7B-93C2ABF0E7AB}" destId="{7890ED16-2902-4BA3-B492-3B5199E19093}" srcOrd="1" destOrd="0" presId="urn:microsoft.com/office/officeart/2005/8/layout/vList3#2"/>
    <dgm:cxn modelId="{6DDAE948-8BAA-4E80-A2CE-28524030CA65}" type="presParOf" srcId="{7B93CDD0-2AF1-45E9-BF55-3691483BD5B1}" destId="{243EA786-C905-4E80-B99D-FF28C63347EC}" srcOrd="9" destOrd="0" presId="urn:microsoft.com/office/officeart/2005/8/layout/vList3#2"/>
    <dgm:cxn modelId="{6EF2B082-B1B8-43D8-BA75-C4A0F51612F7}" type="presParOf" srcId="{7B93CDD0-2AF1-45E9-BF55-3691483BD5B1}" destId="{97FCFEA4-B40B-4A4B-9395-07B0E276DB8A}" srcOrd="10" destOrd="0" presId="urn:microsoft.com/office/officeart/2005/8/layout/vList3#2"/>
    <dgm:cxn modelId="{ECDA98F0-CEDD-42CD-9218-F01B2AC3ED2F}" type="presParOf" srcId="{97FCFEA4-B40B-4A4B-9395-07B0E276DB8A}" destId="{BC75F6E4-4D31-4036-AE2E-E4304BE431FA}" srcOrd="0" destOrd="0" presId="urn:microsoft.com/office/officeart/2005/8/layout/vList3#2"/>
    <dgm:cxn modelId="{44904E3C-CB65-450A-8703-E6BD9C46C6EE}" type="presParOf" srcId="{97FCFEA4-B40B-4A4B-9395-07B0E276DB8A}" destId="{5FCE7C76-F3E2-4AAA-984D-98C55185E16E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B29DE-5D10-9746-AE5A-5D7B0B137184}">
      <dsp:nvSpPr>
        <dsp:cNvPr id="0" name=""/>
        <dsp:cNvSpPr/>
      </dsp:nvSpPr>
      <dsp:spPr>
        <a:xfrm>
          <a:off x="0" y="477"/>
          <a:ext cx="8483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818047-FCBD-2040-ACDE-8B555C49BEAC}">
      <dsp:nvSpPr>
        <dsp:cNvPr id="0" name=""/>
        <dsp:cNvSpPr/>
      </dsp:nvSpPr>
      <dsp:spPr>
        <a:xfrm>
          <a:off x="0" y="477"/>
          <a:ext cx="8483078" cy="781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600" kern="1200" dirty="0"/>
            <a:t>Introduction</a:t>
          </a:r>
          <a:endParaRPr lang="en-US" sz="3600" kern="1200" dirty="0"/>
        </a:p>
      </dsp:txBody>
      <dsp:txXfrm>
        <a:off x="0" y="477"/>
        <a:ext cx="8483078" cy="781997"/>
      </dsp:txXfrm>
    </dsp:sp>
    <dsp:sp modelId="{68F1E3DA-933E-E042-A9F9-A113C469713D}">
      <dsp:nvSpPr>
        <dsp:cNvPr id="0" name=""/>
        <dsp:cNvSpPr/>
      </dsp:nvSpPr>
      <dsp:spPr>
        <a:xfrm>
          <a:off x="0" y="782474"/>
          <a:ext cx="8483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4C7C5-6F01-7146-93E4-41B68952FFE1}">
      <dsp:nvSpPr>
        <dsp:cNvPr id="0" name=""/>
        <dsp:cNvSpPr/>
      </dsp:nvSpPr>
      <dsp:spPr>
        <a:xfrm>
          <a:off x="0" y="782474"/>
          <a:ext cx="8483078" cy="781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600" kern="1200" dirty="0"/>
            <a:t>Parcours et structure de l’externat</a:t>
          </a:r>
          <a:endParaRPr lang="en-US" sz="3600" kern="1200" dirty="0"/>
        </a:p>
      </dsp:txBody>
      <dsp:txXfrm>
        <a:off x="0" y="782474"/>
        <a:ext cx="8483078" cy="781997"/>
      </dsp:txXfrm>
    </dsp:sp>
    <dsp:sp modelId="{048D36A5-CEC9-E44D-A22B-132A413AF83B}">
      <dsp:nvSpPr>
        <dsp:cNvPr id="0" name=""/>
        <dsp:cNvSpPr/>
      </dsp:nvSpPr>
      <dsp:spPr>
        <a:xfrm>
          <a:off x="0" y="1564472"/>
          <a:ext cx="8483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4B77A-5379-E045-B47D-7FB1CE5BCEF5}">
      <dsp:nvSpPr>
        <dsp:cNvPr id="0" name=""/>
        <dsp:cNvSpPr/>
      </dsp:nvSpPr>
      <dsp:spPr>
        <a:xfrm>
          <a:off x="0" y="1564472"/>
          <a:ext cx="8483078" cy="781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Contraintes à respecter</a:t>
          </a:r>
        </a:p>
      </dsp:txBody>
      <dsp:txXfrm>
        <a:off x="0" y="1564472"/>
        <a:ext cx="8483078" cy="781997"/>
      </dsp:txXfrm>
    </dsp:sp>
    <dsp:sp modelId="{AC8D5330-11AC-CE4E-97CC-A71C7494FA88}">
      <dsp:nvSpPr>
        <dsp:cNvPr id="0" name=""/>
        <dsp:cNvSpPr/>
      </dsp:nvSpPr>
      <dsp:spPr>
        <a:xfrm>
          <a:off x="0" y="2346469"/>
          <a:ext cx="8483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CAD80-0C5D-CE41-9830-93E244799F45}">
      <dsp:nvSpPr>
        <dsp:cNvPr id="0" name=""/>
        <dsp:cNvSpPr/>
      </dsp:nvSpPr>
      <dsp:spPr>
        <a:xfrm>
          <a:off x="0" y="2346469"/>
          <a:ext cx="8483078" cy="781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600" kern="1200" dirty="0"/>
            <a:t>Système de gestion des choix</a:t>
          </a:r>
          <a:endParaRPr lang="en-US" sz="3600" kern="1200" dirty="0"/>
        </a:p>
      </dsp:txBody>
      <dsp:txXfrm>
        <a:off x="0" y="2346469"/>
        <a:ext cx="8483078" cy="781997"/>
      </dsp:txXfrm>
    </dsp:sp>
    <dsp:sp modelId="{2A0CE4F6-D04B-624D-B9FD-C1B1C4BC9392}">
      <dsp:nvSpPr>
        <dsp:cNvPr id="0" name=""/>
        <dsp:cNvSpPr/>
      </dsp:nvSpPr>
      <dsp:spPr>
        <a:xfrm>
          <a:off x="0" y="3128467"/>
          <a:ext cx="8483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7FE06-1764-F14C-BF8A-239BFCA31559}">
      <dsp:nvSpPr>
        <dsp:cNvPr id="0" name=""/>
        <dsp:cNvSpPr/>
      </dsp:nvSpPr>
      <dsp:spPr>
        <a:xfrm>
          <a:off x="0" y="3128467"/>
          <a:ext cx="8483078" cy="781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600" kern="1200" dirty="0"/>
            <a:t>Conclusion</a:t>
          </a:r>
          <a:endParaRPr lang="en-US" sz="3600" kern="1200" dirty="0"/>
        </a:p>
      </dsp:txBody>
      <dsp:txXfrm>
        <a:off x="0" y="3128467"/>
        <a:ext cx="8483078" cy="781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487DB-E3C4-4F82-BB82-C4AB8E2367B8}">
      <dsp:nvSpPr>
        <dsp:cNvPr id="0" name=""/>
        <dsp:cNvSpPr/>
      </dsp:nvSpPr>
      <dsp:spPr>
        <a:xfrm rot="10800000">
          <a:off x="1091954" y="2147"/>
          <a:ext cx="3743847" cy="595820"/>
        </a:xfrm>
        <a:prstGeom prst="homePlat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740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 semaines pour Pédiatrie, Médecine et Chirurgie / sélectifs 2 </a:t>
          </a:r>
          <a:r>
            <a:rPr lang="fr-CA" sz="1400" b="1" kern="1200" dirty="0" err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sem</a:t>
          </a:r>
          <a:r>
            <a:rPr lang="fr-CA" sz="1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(réguliers)</a:t>
          </a:r>
          <a:endParaRPr lang="fr-FR" sz="14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240909" y="2147"/>
        <a:ext cx="3594892" cy="595820"/>
      </dsp:txXfrm>
    </dsp:sp>
    <dsp:sp modelId="{2AEC6633-43DA-46B7-8932-1A9178888379}">
      <dsp:nvSpPr>
        <dsp:cNvPr id="0" name=""/>
        <dsp:cNvSpPr/>
      </dsp:nvSpPr>
      <dsp:spPr>
        <a:xfrm>
          <a:off x="794044" y="2147"/>
          <a:ext cx="595820" cy="59582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39F03A-9729-4172-8AAA-9B455488410B}">
      <dsp:nvSpPr>
        <dsp:cNvPr id="0" name=""/>
        <dsp:cNvSpPr/>
      </dsp:nvSpPr>
      <dsp:spPr>
        <a:xfrm rot="10800000">
          <a:off x="1091954" y="775824"/>
          <a:ext cx="3743847" cy="595820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740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Médecine Communautaire, Gériatrie et Urgence – 4semaines</a:t>
          </a:r>
          <a:endParaRPr lang="fr-FR" sz="14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240909" y="775824"/>
        <a:ext cx="3594892" cy="595820"/>
      </dsp:txXfrm>
    </dsp:sp>
    <dsp:sp modelId="{876093DC-498C-460C-AA68-8310B193EFA8}">
      <dsp:nvSpPr>
        <dsp:cNvPr id="0" name=""/>
        <dsp:cNvSpPr/>
      </dsp:nvSpPr>
      <dsp:spPr>
        <a:xfrm>
          <a:off x="794044" y="775824"/>
          <a:ext cx="595820" cy="59582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1AA68-CBE5-4BCA-B415-6170D2869DC7}">
      <dsp:nvSpPr>
        <dsp:cNvPr id="0" name=""/>
        <dsp:cNvSpPr/>
      </dsp:nvSpPr>
      <dsp:spPr>
        <a:xfrm rot="10800000">
          <a:off x="1091954" y="1549502"/>
          <a:ext cx="3743847" cy="595820"/>
        </a:xfrm>
        <a:prstGeom prst="homePlat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740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Ophtalmo et anesthésie (1 + 1 </a:t>
          </a:r>
          <a:r>
            <a:rPr lang="fr-CA" sz="1400" b="1" kern="12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sem</a:t>
          </a:r>
          <a:r>
            <a:rPr lang="fr-CA" sz="1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);     </a:t>
          </a:r>
          <a:endParaRPr lang="fr-FR" sz="14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240909" y="1549502"/>
        <a:ext cx="3594892" cy="595820"/>
      </dsp:txXfrm>
    </dsp:sp>
    <dsp:sp modelId="{B0C341D4-429A-48EF-954A-DD87D50F71C5}">
      <dsp:nvSpPr>
        <dsp:cNvPr id="0" name=""/>
        <dsp:cNvSpPr/>
      </dsp:nvSpPr>
      <dsp:spPr>
        <a:xfrm>
          <a:off x="794044" y="1549502"/>
          <a:ext cx="595820" cy="595820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66009-7EBD-4C43-B675-8F6268203C1A}">
      <dsp:nvSpPr>
        <dsp:cNvPr id="0" name=""/>
        <dsp:cNvSpPr/>
      </dsp:nvSpPr>
      <dsp:spPr>
        <a:xfrm rot="10800000">
          <a:off x="1091954" y="2323180"/>
          <a:ext cx="3743847" cy="595820"/>
        </a:xfrm>
        <a:prstGeom prst="homePlat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740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CAAHC: Activités de simulation en lien avec les stages</a:t>
          </a:r>
          <a:endParaRPr lang="fr-FR" sz="1400" b="1" kern="1200" dirty="0">
            <a:solidFill>
              <a:sysClr val="windowText" lastClr="0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240909" y="2323180"/>
        <a:ext cx="3594892" cy="595820"/>
      </dsp:txXfrm>
    </dsp:sp>
    <dsp:sp modelId="{9FA5BE5E-FB6A-4CE4-A8CA-C34211553B12}">
      <dsp:nvSpPr>
        <dsp:cNvPr id="0" name=""/>
        <dsp:cNvSpPr/>
      </dsp:nvSpPr>
      <dsp:spPr>
        <a:xfrm>
          <a:off x="794044" y="2323180"/>
          <a:ext cx="595820" cy="595820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76791-7529-4F5D-9950-90A6A962E5E8}">
      <dsp:nvSpPr>
        <dsp:cNvPr id="0" name=""/>
        <dsp:cNvSpPr/>
      </dsp:nvSpPr>
      <dsp:spPr>
        <a:xfrm rot="10800000">
          <a:off x="1125836" y="3096858"/>
          <a:ext cx="3743847" cy="595820"/>
        </a:xfrm>
        <a:prstGeom prst="homePlat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740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7 semaines campus</a:t>
          </a:r>
        </a:p>
      </dsp:txBody>
      <dsp:txXfrm rot="10800000">
        <a:off x="1274791" y="3096858"/>
        <a:ext cx="3594892" cy="595820"/>
      </dsp:txXfrm>
    </dsp:sp>
    <dsp:sp modelId="{8C92E162-7E8A-4191-8417-B64B450B117E}">
      <dsp:nvSpPr>
        <dsp:cNvPr id="0" name=""/>
        <dsp:cNvSpPr/>
      </dsp:nvSpPr>
      <dsp:spPr>
        <a:xfrm>
          <a:off x="794044" y="3096858"/>
          <a:ext cx="595820" cy="595820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AE1C5-0DF9-470F-B13A-2328EE64A167}">
      <dsp:nvSpPr>
        <dsp:cNvPr id="0" name=""/>
        <dsp:cNvSpPr/>
      </dsp:nvSpPr>
      <dsp:spPr>
        <a:xfrm rot="10800000">
          <a:off x="1091954" y="3870535"/>
          <a:ext cx="3743847" cy="595820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740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Vacances des Fêtes = 2 semaines</a:t>
          </a:r>
          <a:endParaRPr lang="fr-FR" sz="1400" b="1" kern="1200" dirty="0">
            <a:solidFill>
              <a:schemeClr val="bg2">
                <a:lumMod val="2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240909" y="3870535"/>
        <a:ext cx="3594892" cy="595820"/>
      </dsp:txXfrm>
    </dsp:sp>
    <dsp:sp modelId="{A86407F6-B6AA-40B9-885F-D6DD5DEFEC8D}">
      <dsp:nvSpPr>
        <dsp:cNvPr id="0" name=""/>
        <dsp:cNvSpPr/>
      </dsp:nvSpPr>
      <dsp:spPr>
        <a:xfrm>
          <a:off x="794044" y="3870535"/>
          <a:ext cx="595820" cy="595820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2A39C-14A3-47A3-9FF5-50AD519713CB}">
      <dsp:nvSpPr>
        <dsp:cNvPr id="0" name=""/>
        <dsp:cNvSpPr/>
      </dsp:nvSpPr>
      <dsp:spPr>
        <a:xfrm rot="10800000">
          <a:off x="1094283" y="326"/>
          <a:ext cx="3782940" cy="565752"/>
        </a:xfrm>
        <a:prstGeom prst="homePlat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 semaines pour Gynécologie-Obstétrique, Médecine Familiale et Psychiatrie</a:t>
          </a:r>
          <a:endParaRPr lang="fr-FR" sz="14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235721" y="326"/>
        <a:ext cx="3641502" cy="565752"/>
      </dsp:txXfrm>
    </dsp:sp>
    <dsp:sp modelId="{BAE71C71-F18C-4DF1-A85B-35A5FB4F9EBA}">
      <dsp:nvSpPr>
        <dsp:cNvPr id="0" name=""/>
        <dsp:cNvSpPr/>
      </dsp:nvSpPr>
      <dsp:spPr>
        <a:xfrm>
          <a:off x="811407" y="326"/>
          <a:ext cx="565752" cy="56575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C2D09-3E33-47BE-970F-02D929784E0D}">
      <dsp:nvSpPr>
        <dsp:cNvPr id="0" name=""/>
        <dsp:cNvSpPr/>
      </dsp:nvSpPr>
      <dsp:spPr>
        <a:xfrm rot="10800000">
          <a:off x="1094283" y="734959"/>
          <a:ext cx="3782940" cy="565752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Médecine sociale et engagée &amp;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Soins Palliatifs (1+1 </a:t>
          </a:r>
          <a:r>
            <a:rPr lang="fr-FR" sz="1400" b="1" kern="12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sem</a:t>
          </a:r>
          <a:r>
            <a:rPr lang="fr-FR" sz="1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) </a:t>
          </a:r>
        </a:p>
      </dsp:txBody>
      <dsp:txXfrm rot="10800000">
        <a:off x="1235721" y="734959"/>
        <a:ext cx="3641502" cy="565752"/>
      </dsp:txXfrm>
    </dsp:sp>
    <dsp:sp modelId="{03363ECE-C213-45E0-A753-F6EFE55D6DBC}">
      <dsp:nvSpPr>
        <dsp:cNvPr id="0" name=""/>
        <dsp:cNvSpPr/>
      </dsp:nvSpPr>
      <dsp:spPr>
        <a:xfrm>
          <a:off x="811407" y="734959"/>
          <a:ext cx="565752" cy="56575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7A823-5AEF-44FD-A04C-63EBF4B1DF82}">
      <dsp:nvSpPr>
        <dsp:cNvPr id="0" name=""/>
        <dsp:cNvSpPr/>
      </dsp:nvSpPr>
      <dsp:spPr>
        <a:xfrm rot="10800000">
          <a:off x="1094283" y="1469593"/>
          <a:ext cx="3782940" cy="795572"/>
        </a:xfrm>
        <a:prstGeom prst="homePlat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fr-FR" sz="1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20 semaines de stage à option (6 semaines de sélectifs)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fr-FR" sz="1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14 semaines ELI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fr-FR" sz="1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Blocs de 2 ou 4 semaines </a:t>
          </a:r>
        </a:p>
      </dsp:txBody>
      <dsp:txXfrm rot="10800000">
        <a:off x="1293176" y="1469593"/>
        <a:ext cx="3584047" cy="795572"/>
      </dsp:txXfrm>
    </dsp:sp>
    <dsp:sp modelId="{963835BF-D986-42C3-AC40-857B3AC95E08}">
      <dsp:nvSpPr>
        <dsp:cNvPr id="0" name=""/>
        <dsp:cNvSpPr/>
      </dsp:nvSpPr>
      <dsp:spPr>
        <a:xfrm>
          <a:off x="811407" y="1584503"/>
          <a:ext cx="565752" cy="56575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1729A-0C95-4C6A-BA82-F9771116D21D}">
      <dsp:nvSpPr>
        <dsp:cNvPr id="0" name=""/>
        <dsp:cNvSpPr/>
      </dsp:nvSpPr>
      <dsp:spPr>
        <a:xfrm rot="10800000">
          <a:off x="1094283" y="2434046"/>
          <a:ext cx="3782940" cy="565752"/>
        </a:xfrm>
        <a:prstGeom prst="homePlat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Ateliers : Intégration de la radiologie </a:t>
          </a:r>
          <a:endParaRPr lang="fr-FR" sz="1400" b="1" kern="1200" dirty="0">
            <a:solidFill>
              <a:sysClr val="windowText" lastClr="0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235721" y="2434046"/>
        <a:ext cx="3641502" cy="565752"/>
      </dsp:txXfrm>
    </dsp:sp>
    <dsp:sp modelId="{05D6C091-33A8-4D51-9AB1-BF1A9EB55AE0}">
      <dsp:nvSpPr>
        <dsp:cNvPr id="0" name=""/>
        <dsp:cNvSpPr/>
      </dsp:nvSpPr>
      <dsp:spPr>
        <a:xfrm>
          <a:off x="811407" y="2434046"/>
          <a:ext cx="565752" cy="565752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0ED16-2902-4BA3-B492-3B5199E19093}">
      <dsp:nvSpPr>
        <dsp:cNvPr id="0" name=""/>
        <dsp:cNvSpPr/>
      </dsp:nvSpPr>
      <dsp:spPr>
        <a:xfrm rot="10800000">
          <a:off x="1094283" y="3168680"/>
          <a:ext cx="3782940" cy="565752"/>
        </a:xfrm>
        <a:prstGeom prst="homePlat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5 TRP (pendant les semaines campus)</a:t>
          </a:r>
          <a:endParaRPr lang="fr-FR" sz="1400" b="1" kern="1200" dirty="0">
            <a:solidFill>
              <a:sysClr val="windowText" lastClr="0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235721" y="3168680"/>
        <a:ext cx="3641502" cy="565752"/>
      </dsp:txXfrm>
    </dsp:sp>
    <dsp:sp modelId="{D91ADB74-6787-4E11-A22B-D46376E6F852}">
      <dsp:nvSpPr>
        <dsp:cNvPr id="0" name=""/>
        <dsp:cNvSpPr/>
      </dsp:nvSpPr>
      <dsp:spPr>
        <a:xfrm>
          <a:off x="811407" y="3168680"/>
          <a:ext cx="565752" cy="565752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E7C76-F3E2-4AAA-984D-98C55185E16E}">
      <dsp:nvSpPr>
        <dsp:cNvPr id="0" name=""/>
        <dsp:cNvSpPr/>
      </dsp:nvSpPr>
      <dsp:spPr>
        <a:xfrm rot="10800000">
          <a:off x="1122164" y="3903505"/>
          <a:ext cx="3782940" cy="565752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8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Vacances d’été = 3 semaines</a:t>
          </a:r>
          <a:endParaRPr lang="fr-FR" sz="1400" b="1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263602" y="3903505"/>
        <a:ext cx="3641502" cy="565752"/>
      </dsp:txXfrm>
    </dsp:sp>
    <dsp:sp modelId="{BC75F6E4-4D31-4036-AE2E-E4304BE431FA}">
      <dsp:nvSpPr>
        <dsp:cNvPr id="0" name=""/>
        <dsp:cNvSpPr/>
      </dsp:nvSpPr>
      <dsp:spPr>
        <a:xfrm>
          <a:off x="811407" y="3903313"/>
          <a:ext cx="565752" cy="565752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E2112-8369-7C4E-B504-9C1B23577518}" type="datetimeFigureOut">
              <a:rPr lang="en-US" smtClean="0"/>
              <a:t>3/13/2025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A34D7-5351-2B4F-A0BD-F6698578D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842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AE2E4-D0D8-4037-BF21-48FEB6BF9DDD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93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F9DB3-E58F-433F-A3DF-46294D7316AE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0C4ED6-EC40-B891-BCC2-1F6F2C9B75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275657"/>
            <a:ext cx="2438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14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BF01-4B1E-4C83-ABD9-3481D11B7C33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37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BF01-4B1E-4C83-ABD9-3481D11B7C33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454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-bandeau-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-bas"/>
          <p:cNvSpPr/>
          <p:nvPr userDrawn="1"/>
        </p:nvSpPr>
        <p:spPr>
          <a:xfrm>
            <a:off x="0" y="6040800"/>
            <a:ext cx="12192000" cy="82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0" name="Logo-UdeM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pic>
        <p:nvPicPr>
          <p:cNvPr id="4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D23F-899D-4749-BE58-ABC0A27C7434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927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(4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9"/>
          </p:nvPr>
        </p:nvSpPr>
        <p:spPr>
          <a:xfrm>
            <a:off x="526872" y="1610436"/>
            <a:ext cx="11116909" cy="431156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4pPr>
              <a:defRPr/>
            </a:lvl4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16" name="Rectangle-haut"/>
          <p:cNvSpPr/>
          <p:nvPr userDrawn="1"/>
        </p:nvSpPr>
        <p:spPr>
          <a:xfrm>
            <a:off x="0" y="-1"/>
            <a:ext cx="12192000" cy="11217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CA" sz="1350">
              <a:solidFill>
                <a:srgbClr val="FFFFFF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5630235-E426-4C5C-B3AD-7E06D06A527B}" type="datetime1">
              <a:rPr lang="fr-CA" smtClean="0">
                <a:solidFill>
                  <a:srgbClr val="006BB6"/>
                </a:solidFill>
              </a:rPr>
              <a:pPr/>
              <a:t>2025-03-13</a:t>
            </a:fld>
            <a:endParaRPr lang="fr-CA" dirty="0">
              <a:solidFill>
                <a:srgbClr val="006BB6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CA">
                <a:solidFill>
                  <a:srgbClr val="006BB6"/>
                </a:solidFill>
              </a:rPr>
              <a:t>Pied de page de la présentation ici</a:t>
            </a:r>
            <a:endParaRPr lang="fr-CA" dirty="0">
              <a:solidFill>
                <a:srgbClr val="006BB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935277D-866F-4BEA-8879-80233C760332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 dirty="0">
              <a:solidFill>
                <a:srgbClr val="006BB6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360" y="170000"/>
            <a:ext cx="11115627" cy="90075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6023488"/>
            <a:ext cx="3848100" cy="7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-logoUd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-UdeM-bleu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9" y="6114559"/>
            <a:ext cx="1245600" cy="622800"/>
          </a:xfrm>
          <a:prstGeom prst="rect">
            <a:avLst/>
          </a:prstGeom>
        </p:spPr>
      </p:pic>
      <p:pic>
        <p:nvPicPr>
          <p:cNvPr id="9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17" y="6033367"/>
            <a:ext cx="2939083" cy="822432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65A379-5DA7-4854-A37B-6A3E2889E908}" type="datetime1">
              <a:rPr lang="fr-CA" smtClean="0">
                <a:solidFill>
                  <a:srgbClr val="006BB6"/>
                </a:solidFill>
              </a:rPr>
              <a:pPr/>
              <a:t>2025-03-13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>
                <a:solidFill>
                  <a:srgbClr val="006BB6"/>
                </a:solidFill>
              </a:rPr>
              <a:t>Insérer le texte du pied de page à cet endroit</a:t>
            </a:r>
            <a:endParaRPr lang="fr-CA" dirty="0">
              <a:solidFill>
                <a:srgbClr val="006BB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CFEF5-B80B-4EFE-B335-137DF928ED08}" type="slidenum">
              <a:rPr lang="fr-CA" smtClean="0">
                <a:solidFill>
                  <a:srgbClr val="FFFFFF"/>
                </a:solidFill>
              </a:rPr>
              <a:pPr/>
              <a:t>‹N°›</a:t>
            </a:fld>
            <a:endParaRPr lang="fr-CA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74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58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our UdeM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5"/>
          <a:stretch/>
        </p:blipFill>
        <p:spPr>
          <a:xfrm>
            <a:off x="0" y="2"/>
            <a:ext cx="12192000" cy="70914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9805552-F195-4C67-AE72-94F541781C2F}"/>
              </a:ext>
            </a:extLst>
          </p:cNvPr>
          <p:cNvSpPr/>
          <p:nvPr userDrawn="1"/>
        </p:nvSpPr>
        <p:spPr>
          <a:xfrm>
            <a:off x="5847348" y="745959"/>
            <a:ext cx="6344653" cy="5628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3" name="Logo-UdeM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17" y="5588281"/>
            <a:ext cx="1347219" cy="612984"/>
          </a:xfrm>
          <a:prstGeom prst="rect">
            <a:avLst/>
          </a:prstGeom>
        </p:spPr>
      </p:pic>
      <p:pic>
        <p:nvPicPr>
          <p:cNvPr id="2" name="logoUdeM-service/faculté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52" y="5294778"/>
            <a:ext cx="2877291" cy="968688"/>
          </a:xfrm>
          <a:prstGeom prst="rect">
            <a:avLst/>
          </a:prstGeom>
        </p:spPr>
      </p:pic>
      <p:sp>
        <p:nvSpPr>
          <p:cNvPr id="6" name="Texte-NomPresentateur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847346" y="4492899"/>
            <a:ext cx="6344655" cy="684213"/>
          </a:xfrm>
        </p:spPr>
        <p:txBody>
          <a:bodyPr lIns="504000" rIns="50400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4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Prénom Nom du présentateur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7B64BA-960D-4BDC-89A3-A7E560177446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847347" y="745956"/>
            <a:ext cx="6344653" cy="3496554"/>
          </a:xfrm>
          <a:noFill/>
        </p:spPr>
        <p:txBody>
          <a:bodyPr lIns="504000" tIns="468000" rIns="504000" bIns="28800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500"/>
              </a:spcBef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8" name="logoUdeM-et-du-monde_FR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5502013"/>
            <a:ext cx="2946112" cy="8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pos="8023" userDrawn="1">
          <p15:clr>
            <a:srgbClr val="FBAE40"/>
          </p15:clr>
        </p15:guide>
        <p15:guide id="4" pos="9959" userDrawn="1">
          <p15:clr>
            <a:srgbClr val="FBAE40"/>
          </p15:clr>
        </p15:guide>
        <p15:guide id="5" orient="horz" pos="3861" userDrawn="1">
          <p15:clr>
            <a:srgbClr val="FBAE40"/>
          </p15:clr>
        </p15:guide>
        <p15:guide id="6" orient="horz" pos="356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our UdeM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5"/>
          <a:stretch/>
        </p:blipFill>
        <p:spPr>
          <a:xfrm>
            <a:off x="0" y="2"/>
            <a:ext cx="12192000" cy="7091401"/>
          </a:xfrm>
          <a:prstGeom prst="rect">
            <a:avLst/>
          </a:prstGeom>
        </p:spPr>
      </p:pic>
      <p:sp>
        <p:nvSpPr>
          <p:cNvPr id="7" name="Rectangle-bleu"/>
          <p:cNvSpPr/>
          <p:nvPr userDrawn="1"/>
        </p:nvSpPr>
        <p:spPr>
          <a:xfrm>
            <a:off x="5936515" y="1227431"/>
            <a:ext cx="2840400" cy="284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2" name="logoUdeM-EN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26" y="2012435"/>
            <a:ext cx="2492380" cy="1246190"/>
          </a:xfrm>
          <a:prstGeom prst="rect">
            <a:avLst/>
          </a:prstGeom>
        </p:spPr>
      </p:pic>
      <p:pic>
        <p:nvPicPr>
          <p:cNvPr id="8" name="logoUdeM-FR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70" y="1860038"/>
            <a:ext cx="2119756" cy="127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- bleu - Titre et sous-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-UdeM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pic>
        <p:nvPicPr>
          <p:cNvPr id="2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576794" y="3077029"/>
            <a:ext cx="7559207" cy="2952000"/>
          </a:xfrm>
        </p:spPr>
        <p:txBody>
          <a:bodyPr lIns="90000"/>
          <a:lstStyle>
            <a:lvl1pPr marL="0" indent="0">
              <a:lnSpc>
                <a:spcPct val="100000"/>
              </a:lnSpc>
              <a:buNone/>
              <a:defRPr lang="fr-FR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defRPr lang="fr-FR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lnSpc>
                <a:spcPct val="100000"/>
              </a:lnSpc>
              <a:buFont typeface="Symbol" panose="05050102010706020507" pitchFamily="18" charset="2"/>
              <a:buChar char="-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0" y="2908383"/>
            <a:ext cx="8148539" cy="0"/>
          </a:xfrm>
          <a:prstGeom prst="line">
            <a:avLst/>
          </a:prstGeom>
          <a:ln w="1270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76000" y="438865"/>
            <a:ext cx="7560000" cy="2386800"/>
          </a:xfrm>
          <a:prstGeom prst="rect">
            <a:avLst/>
          </a:prstGeom>
        </p:spPr>
        <p:txBody>
          <a:bodyPr lIns="90000" anchor="b">
            <a:normAutofit/>
          </a:bodyPr>
          <a:lstStyle>
            <a:lvl1pPr>
              <a:defRPr sz="72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95BB877-8F09-4154-BC0A-F6F6D6EBF1B8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6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- gris - Titre et sous-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-UdeM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pic>
        <p:nvPicPr>
          <p:cNvPr id="2" name="logoUdeM-mond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576794" y="3077029"/>
            <a:ext cx="7559207" cy="2952000"/>
          </a:xfrm>
        </p:spPr>
        <p:txBody>
          <a:bodyPr lIns="90000"/>
          <a:lstStyle>
            <a:lvl1pPr marL="0" indent="0">
              <a:lnSpc>
                <a:spcPct val="100000"/>
              </a:lnSpc>
              <a:buNone/>
              <a:defRPr lang="fr-FR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defRPr lang="fr-FR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lnSpc>
                <a:spcPct val="100000"/>
              </a:lnSpc>
              <a:buFont typeface="Symbol" panose="05050102010706020507" pitchFamily="18" charset="2"/>
              <a:buChar char="-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0" y="2908383"/>
            <a:ext cx="8148539" cy="0"/>
          </a:xfrm>
          <a:prstGeom prst="line">
            <a:avLst/>
          </a:prstGeom>
          <a:ln w="1270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76000" y="439200"/>
            <a:ext cx="7560000" cy="2386800"/>
          </a:xfrm>
          <a:prstGeom prst="rect">
            <a:avLst/>
          </a:prstGeom>
        </p:spPr>
        <p:txBody>
          <a:bodyPr lIns="90000" anchor="b">
            <a:normAutofit/>
          </a:bodyPr>
          <a:lstStyle>
            <a:lvl1pPr>
              <a:defRPr sz="72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68AD992-AA10-477D-B07A-17B7AA212F3C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52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6A94-6286-8A41-BA12-D65715A45279}" type="datetimeFigureOut">
              <a:rPr lang="en-US" smtClean="0">
                <a:solidFill>
                  <a:srgbClr val="D5EDF4"/>
                </a:solidFill>
              </a:rPr>
              <a:pPr/>
              <a:t>3/13/2025</a:t>
            </a:fld>
            <a:endParaRPr lang="en-US">
              <a:solidFill>
                <a:srgbClr val="D5EDF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5EDF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74615-F692-8448-AC0D-2C3960EA4F2A}" type="slidenum">
              <a:rPr lang="en-US" smtClean="0">
                <a:solidFill>
                  <a:srgbClr val="006BB6"/>
                </a:solidFill>
              </a:rPr>
              <a:pPr/>
              <a:t>‹N°›</a:t>
            </a:fld>
            <a:endParaRPr lang="en-US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91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- gris - Titre et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UdeM-et-du-monde-F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pic>
        <p:nvPicPr>
          <p:cNvPr id="9" name="Logo-UdeM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sp>
        <p:nvSpPr>
          <p:cNvPr id="5" name="Espace réservé pour une image  4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076577"/>
            <a:ext cx="8136001" cy="3781425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Cliquez sur l’icône pour modifier l’image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0" y="2908383"/>
            <a:ext cx="8148539" cy="0"/>
          </a:xfrm>
          <a:prstGeom prst="line">
            <a:avLst/>
          </a:prstGeom>
          <a:ln w="1270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76000" y="439200"/>
            <a:ext cx="7560000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72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829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-bas"/>
          <p:cNvSpPr/>
          <p:nvPr userDrawn="1"/>
        </p:nvSpPr>
        <p:spPr>
          <a:xfrm>
            <a:off x="0" y="6040800"/>
            <a:ext cx="12192000" cy="82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9" name="Rectangle-haut"/>
          <p:cNvSpPr/>
          <p:nvPr userDrawn="1"/>
        </p:nvSpPr>
        <p:spPr>
          <a:xfrm>
            <a:off x="0" y="0"/>
            <a:ext cx="12192000" cy="16362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28" name="Logo-UdeM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pic>
        <p:nvPicPr>
          <p:cNvPr id="11" name="logoUdeM-et-du 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>
          <a:xfrm>
            <a:off x="575327" y="2312928"/>
            <a:ext cx="7876800" cy="3473725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200">
                <a:solidFill>
                  <a:schemeClr val="tx1"/>
                </a:solidFill>
              </a:defRPr>
            </a:lvl1pPr>
            <a:lvl2pPr marL="627063" indent="-228600">
              <a:lnSpc>
                <a:spcPct val="100000"/>
              </a:lnSpc>
              <a:spcBef>
                <a:spcPts val="1000"/>
              </a:spcBef>
              <a:buSzPct val="130000"/>
              <a:defRPr sz="22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</a:defRPr>
            </a:lvl3pPr>
            <a:lvl4pPr marL="627063" indent="-36195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+mj-lt"/>
              <a:buAutoNum type="arabicPeriod"/>
              <a:defRPr sz="2200">
                <a:solidFill>
                  <a:schemeClr val="tx1"/>
                </a:solidFill>
              </a:defRPr>
            </a:lvl4pPr>
            <a:lvl5pPr>
              <a:defRPr sz="2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6" name="Espace réservé pour une image  3"/>
          <p:cNvSpPr>
            <a:spLocks noGrp="1"/>
          </p:cNvSpPr>
          <p:nvPr>
            <p:ph type="pic" sz="quarter" idx="14" hasCustomPrompt="1"/>
          </p:nvPr>
        </p:nvSpPr>
        <p:spPr>
          <a:xfrm>
            <a:off x="9023349" y="-1"/>
            <a:ext cx="3168651" cy="60408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Cliquez sur l’icône pour modifier l’image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C71B1B8-46B4-49FF-89A8-44C2AAF5ACE8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75327" y="1"/>
            <a:ext cx="8389763" cy="16101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546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- bleu clai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ogo-UdeM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pic>
        <p:nvPicPr>
          <p:cNvPr id="15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" y="0"/>
            <a:ext cx="902970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3" name="Contenu"/>
          <p:cNvSpPr>
            <a:spLocks noGrp="1"/>
          </p:cNvSpPr>
          <p:nvPr>
            <p:ph idx="1"/>
          </p:nvPr>
        </p:nvSpPr>
        <p:spPr>
          <a:xfrm>
            <a:off x="576001" y="3000829"/>
            <a:ext cx="7877699" cy="28131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>
                <a:solidFill>
                  <a:schemeClr val="tx1"/>
                </a:solidFill>
              </a:defRPr>
            </a:lvl1pPr>
            <a:lvl2pPr marL="684000" indent="-270000">
              <a:lnSpc>
                <a:spcPct val="100000"/>
              </a:lnSpc>
              <a:spcBef>
                <a:spcPts val="500"/>
              </a:spcBef>
              <a:defRPr sz="2000">
                <a:solidFill>
                  <a:schemeClr val="tx1"/>
                </a:solidFill>
              </a:defRPr>
            </a:lvl2pPr>
            <a:lvl3pPr marL="1160463" indent="-270000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AF1B-9435-4225-8E5F-5CC52632AB72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76001" y="365125"/>
            <a:ext cx="7877699" cy="260370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600" cap="none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7905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- bleu foncé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029700" cy="6038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7" name="Logo-UdeM-bleu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9" y="6114559"/>
            <a:ext cx="1245600" cy="622800"/>
          </a:xfrm>
          <a:prstGeom prst="rect">
            <a:avLst/>
          </a:prstGeom>
        </p:spPr>
      </p:pic>
      <p:pic>
        <p:nvPicPr>
          <p:cNvPr id="12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17" y="6033367"/>
            <a:ext cx="2939083" cy="822432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6F752E-1D99-4366-87A7-B0F147CCB932}" type="datetime1">
              <a:rPr lang="fr-CA" smtClean="0">
                <a:solidFill>
                  <a:srgbClr val="006BB6"/>
                </a:solidFill>
              </a:rPr>
              <a:pPr/>
              <a:t>2025-03-13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698401" y="6038851"/>
            <a:ext cx="7127291" cy="81694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>
                <a:solidFill>
                  <a:srgbClr val="006BB6"/>
                </a:solidFill>
              </a:rPr>
              <a:t>Insérer le texte du pied de page à cet endroit</a:t>
            </a:r>
            <a:endParaRPr lang="fr-CA" dirty="0">
              <a:solidFill>
                <a:srgbClr val="006BB6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CFEF5-B80B-4EFE-B335-137DF928ED08}" type="slidenum">
              <a:rPr lang="fr-CA" smtClean="0">
                <a:solidFill>
                  <a:srgbClr val="FFFFFF"/>
                </a:solidFill>
              </a:rPr>
              <a:pPr/>
              <a:t>‹N°›</a:t>
            </a:fld>
            <a:endParaRPr lang="fr-CA">
              <a:solidFill>
                <a:srgbClr val="FFFFFF"/>
              </a:solidFill>
            </a:endParaRPr>
          </a:p>
        </p:txBody>
      </p:sp>
      <p:sp>
        <p:nvSpPr>
          <p:cNvPr id="3" name="Contenu"/>
          <p:cNvSpPr>
            <a:spLocks noGrp="1"/>
          </p:cNvSpPr>
          <p:nvPr>
            <p:ph idx="1"/>
          </p:nvPr>
        </p:nvSpPr>
        <p:spPr>
          <a:xfrm>
            <a:off x="576001" y="3000830"/>
            <a:ext cx="7877699" cy="28131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>
                <a:solidFill>
                  <a:schemeClr val="bg1"/>
                </a:solidFill>
              </a:defRPr>
            </a:lvl1pPr>
            <a:lvl2pPr marL="684000" indent="-270000">
              <a:lnSpc>
                <a:spcPct val="100000"/>
              </a:lnSpc>
              <a:spcBef>
                <a:spcPts val="500"/>
              </a:spcBef>
              <a:defRPr sz="2000">
                <a:solidFill>
                  <a:schemeClr val="bg1"/>
                </a:solidFill>
              </a:defRPr>
            </a:lvl2pPr>
            <a:lvl3pPr marL="1160463" indent="-270000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76001" y="365125"/>
            <a:ext cx="7877699" cy="260370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6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713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image - bleu clai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-bas"/>
          <p:cNvSpPr/>
          <p:nvPr userDrawn="1"/>
        </p:nvSpPr>
        <p:spPr>
          <a:xfrm>
            <a:off x="0" y="6040800"/>
            <a:ext cx="12192000" cy="82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4" name="Logo-UdeM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pic>
        <p:nvPicPr>
          <p:cNvPr id="2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sp>
        <p:nvSpPr>
          <p:cNvPr id="11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9029701" y="0"/>
            <a:ext cx="3162300" cy="60408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dirty="0"/>
              <a:t>Cliquez sur l’icône pour modifier l’image</a:t>
            </a:r>
          </a:p>
        </p:txBody>
      </p:sp>
      <p:sp>
        <p:nvSpPr>
          <p:cNvPr id="3" name="Contenu"/>
          <p:cNvSpPr>
            <a:spLocks noGrp="1"/>
          </p:cNvSpPr>
          <p:nvPr>
            <p:ph idx="1"/>
          </p:nvPr>
        </p:nvSpPr>
        <p:spPr>
          <a:xfrm>
            <a:off x="576001" y="3000829"/>
            <a:ext cx="7877699" cy="28111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>
                <a:solidFill>
                  <a:schemeClr val="tx1"/>
                </a:solidFill>
              </a:defRPr>
            </a:lvl1pPr>
            <a:lvl2pPr marL="684000" indent="-270000">
              <a:lnSpc>
                <a:spcPct val="100000"/>
              </a:lnSpc>
              <a:spcBef>
                <a:spcPts val="500"/>
              </a:spcBef>
              <a:defRPr sz="2000">
                <a:solidFill>
                  <a:schemeClr val="tx1"/>
                </a:solidFill>
              </a:defRPr>
            </a:lvl2pPr>
            <a:lvl3pPr marL="1160463" indent="-270000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76001" y="365125"/>
            <a:ext cx="7877699" cy="260370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600" cap="none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47E3BED-C6BE-4E71-8BAA-FB62FC51E376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image(2) - bleu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-bas"/>
          <p:cNvSpPr/>
          <p:nvPr userDrawn="1"/>
        </p:nvSpPr>
        <p:spPr>
          <a:xfrm>
            <a:off x="0" y="6040800"/>
            <a:ext cx="12192000" cy="82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0" name="Logo-UdeM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pic>
        <p:nvPicPr>
          <p:cNvPr id="2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sp>
        <p:nvSpPr>
          <p:cNvPr id="11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6610353" y="0"/>
            <a:ext cx="5581649" cy="60408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Cliquez sur l’icône pour modifier l’image</a:t>
            </a:r>
          </a:p>
        </p:txBody>
      </p:sp>
      <p:sp>
        <p:nvSpPr>
          <p:cNvPr id="3" name="Contenu"/>
          <p:cNvSpPr>
            <a:spLocks noGrp="1"/>
          </p:cNvSpPr>
          <p:nvPr>
            <p:ph idx="1"/>
          </p:nvPr>
        </p:nvSpPr>
        <p:spPr>
          <a:xfrm>
            <a:off x="576002" y="3000829"/>
            <a:ext cx="5386649" cy="28111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>
                <a:solidFill>
                  <a:schemeClr val="tx1"/>
                </a:solidFill>
              </a:defRPr>
            </a:lvl1pPr>
            <a:lvl2pPr marL="450850" indent="-192088">
              <a:lnSpc>
                <a:spcPct val="100000"/>
              </a:lnSpc>
              <a:spcBef>
                <a:spcPts val="500"/>
              </a:spcBef>
              <a:defRPr sz="2000">
                <a:solidFill>
                  <a:schemeClr val="tx1"/>
                </a:solidFill>
              </a:defRPr>
            </a:lvl2pPr>
            <a:lvl3pPr marL="804863" indent="-176213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76002" y="365125"/>
            <a:ext cx="5386649" cy="2603706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>
              <a:defRPr sz="6600" cap="none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EF9361-37E8-40BB-93D1-E0A501AB436B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4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image - bleu foncé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-bas"/>
          <p:cNvSpPr/>
          <p:nvPr userDrawn="1"/>
        </p:nvSpPr>
        <p:spPr>
          <a:xfrm>
            <a:off x="0" y="6040800"/>
            <a:ext cx="12192000" cy="82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0" name="Logo-UdeM-bleu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9" y="6114559"/>
            <a:ext cx="1245600" cy="622800"/>
          </a:xfrm>
          <a:prstGeom prst="rect">
            <a:avLst/>
          </a:prstGeom>
        </p:spPr>
      </p:pic>
      <p:pic>
        <p:nvPicPr>
          <p:cNvPr id="11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17" y="6033367"/>
            <a:ext cx="2939083" cy="822432"/>
          </a:xfrm>
          <a:prstGeom prst="rect">
            <a:avLst/>
          </a:prstGeom>
        </p:spPr>
      </p:pic>
      <p:sp>
        <p:nvSpPr>
          <p:cNvPr id="12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9029701" y="0"/>
            <a:ext cx="3162300" cy="60408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Cliquez sur l’icône pour modifier l’image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9943CF-96B7-4169-AA6B-073D3DF92DF6}" type="datetime1">
              <a:rPr lang="fr-CA" smtClean="0">
                <a:solidFill>
                  <a:srgbClr val="006BB6"/>
                </a:solidFill>
              </a:rPr>
              <a:pPr/>
              <a:t>2025-03-13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>
                <a:solidFill>
                  <a:srgbClr val="006BB6"/>
                </a:solidFill>
              </a:rPr>
              <a:t>Insérer le texte du pied de page à cet endroit</a:t>
            </a:r>
            <a:endParaRPr lang="fr-CA" dirty="0">
              <a:solidFill>
                <a:srgbClr val="006BB6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C4CFEF5-B80B-4EFE-B335-137DF928ED08}" type="slidenum">
              <a:rPr lang="fr-CA" smtClean="0">
                <a:solidFill>
                  <a:srgbClr val="DBEEFC"/>
                </a:solidFill>
              </a:rPr>
              <a:pPr/>
              <a:t>‹N°›</a:t>
            </a:fld>
            <a:endParaRPr lang="fr-CA">
              <a:solidFill>
                <a:srgbClr val="DBEEFC"/>
              </a:solidFill>
            </a:endParaRPr>
          </a:p>
        </p:txBody>
      </p:sp>
      <p:sp>
        <p:nvSpPr>
          <p:cNvPr id="3" name="Contenu"/>
          <p:cNvSpPr>
            <a:spLocks noGrp="1"/>
          </p:cNvSpPr>
          <p:nvPr>
            <p:ph idx="1"/>
          </p:nvPr>
        </p:nvSpPr>
        <p:spPr>
          <a:xfrm>
            <a:off x="576001" y="3000829"/>
            <a:ext cx="7877699" cy="28131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>
                <a:solidFill>
                  <a:schemeClr val="bg1"/>
                </a:solidFill>
              </a:defRPr>
            </a:lvl1pPr>
            <a:lvl2pPr marL="627063" indent="-287338">
              <a:lnSpc>
                <a:spcPct val="100000"/>
              </a:lnSpc>
              <a:spcBef>
                <a:spcPts val="500"/>
              </a:spcBef>
              <a:defRPr sz="2000">
                <a:solidFill>
                  <a:schemeClr val="bg1"/>
                </a:solidFill>
              </a:defRPr>
            </a:lvl2pPr>
            <a:lvl3pPr marL="1077913" indent="-269875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76001" y="365125"/>
            <a:ext cx="7877699" cy="260370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6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913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- IMAGE-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-bas"/>
          <p:cNvSpPr/>
          <p:nvPr userDrawn="1"/>
        </p:nvSpPr>
        <p:spPr>
          <a:xfrm>
            <a:off x="0" y="6015565"/>
            <a:ext cx="12192000" cy="8662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1" name="Logo-UdeM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pic>
        <p:nvPicPr>
          <p:cNvPr id="2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sp>
        <p:nvSpPr>
          <p:cNvPr id="5" name="Espace réservé pour une image 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029700" cy="60408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Cliquez sur l’icône pour modifier l’image</a:t>
            </a:r>
          </a:p>
        </p:txBody>
      </p:sp>
      <p:sp>
        <p:nvSpPr>
          <p:cNvPr id="3" name="Contenu"/>
          <p:cNvSpPr>
            <a:spLocks noGrp="1"/>
          </p:cNvSpPr>
          <p:nvPr>
            <p:ph idx="1"/>
          </p:nvPr>
        </p:nvSpPr>
        <p:spPr>
          <a:xfrm>
            <a:off x="9385200" y="3077029"/>
            <a:ext cx="2520000" cy="2569028"/>
          </a:xfrm>
        </p:spPr>
        <p:txBody>
          <a:bodyPr lIns="144000">
            <a:norm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360000" indent="-216000">
              <a:lnSpc>
                <a:spcPct val="95000"/>
              </a:lnSpc>
              <a:spcBef>
                <a:spcPts val="500"/>
              </a:spcBef>
              <a:buSzPct val="125000"/>
              <a:defRPr sz="1600">
                <a:solidFill>
                  <a:schemeClr val="bg1"/>
                </a:solidFill>
              </a:defRPr>
            </a:lvl2pPr>
            <a:lvl3pPr marL="1160463" indent="-270000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9385200" y="365125"/>
            <a:ext cx="2520000" cy="2603706"/>
          </a:xfrm>
          <a:prstGeom prst="rect">
            <a:avLst/>
          </a:prstGeom>
        </p:spPr>
        <p:txBody>
          <a:bodyPr lIns="144000" anchor="b">
            <a:noAutofit/>
          </a:bodyPr>
          <a:lstStyle>
            <a:lvl1pPr>
              <a:defRPr sz="36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26A6B4D-6F80-4A69-A15A-07A4037025FE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- IMAGE-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-bas"/>
          <p:cNvSpPr/>
          <p:nvPr userDrawn="1"/>
        </p:nvSpPr>
        <p:spPr>
          <a:xfrm>
            <a:off x="0" y="6015565"/>
            <a:ext cx="12192000" cy="8662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1" name="Logo-UdeM-bleu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9" y="6114559"/>
            <a:ext cx="1245600" cy="622800"/>
          </a:xfrm>
          <a:prstGeom prst="rect">
            <a:avLst/>
          </a:prstGeom>
        </p:spPr>
      </p:pic>
      <p:pic>
        <p:nvPicPr>
          <p:cNvPr id="10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17" y="6033367"/>
            <a:ext cx="2939083" cy="822432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B8D024-7CF8-4ED0-9AFA-7037188CE11F}" type="datetime1">
              <a:rPr lang="fr-CA" smtClean="0">
                <a:solidFill>
                  <a:srgbClr val="006BB6"/>
                </a:solidFill>
              </a:rPr>
              <a:pPr/>
              <a:t>2025-03-13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>
                <a:solidFill>
                  <a:srgbClr val="006BB6"/>
                </a:solidFill>
              </a:rPr>
              <a:t>Insérer le texte du pied de page à cet endroit</a:t>
            </a:r>
            <a:endParaRPr lang="fr-CA" dirty="0">
              <a:solidFill>
                <a:srgbClr val="006BB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CFEF5-B80B-4EFE-B335-137DF928ED08}" type="slidenum">
              <a:rPr lang="fr-CA" smtClean="0">
                <a:solidFill>
                  <a:srgbClr val="FFFFFF"/>
                </a:solidFill>
              </a:rPr>
              <a:pPr/>
              <a:t>‹N°›</a:t>
            </a:fld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029700" cy="60408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dirty="0"/>
              <a:t>Cliquez sur l’icône pour modifier l’image</a:t>
            </a:r>
          </a:p>
        </p:txBody>
      </p:sp>
      <p:sp>
        <p:nvSpPr>
          <p:cNvPr id="3" name="Contenu"/>
          <p:cNvSpPr>
            <a:spLocks noGrp="1"/>
          </p:cNvSpPr>
          <p:nvPr>
            <p:ph idx="1"/>
          </p:nvPr>
        </p:nvSpPr>
        <p:spPr>
          <a:xfrm>
            <a:off x="9384631" y="3077029"/>
            <a:ext cx="2520000" cy="2569028"/>
          </a:xfrm>
        </p:spPr>
        <p:txBody>
          <a:bodyPr lIns="144000">
            <a:norm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None/>
              <a:defRPr sz="1800">
                <a:solidFill>
                  <a:schemeClr val="tx2"/>
                </a:solidFill>
              </a:defRPr>
            </a:lvl1pPr>
            <a:lvl2pPr marL="360000" indent="-216000">
              <a:lnSpc>
                <a:spcPct val="95000"/>
              </a:lnSpc>
              <a:spcBef>
                <a:spcPts val="500"/>
              </a:spcBef>
              <a:buSzPct val="125000"/>
              <a:defRPr sz="1600">
                <a:solidFill>
                  <a:schemeClr val="tx2"/>
                </a:solidFill>
              </a:defRPr>
            </a:lvl2pPr>
            <a:lvl3pPr marL="1160463" indent="-270000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9384632" y="365125"/>
            <a:ext cx="2520000" cy="2603706"/>
          </a:xfrm>
          <a:prstGeom prst="rect">
            <a:avLst/>
          </a:prstGeom>
        </p:spPr>
        <p:txBody>
          <a:bodyPr lIns="144000" anchor="b">
            <a:noAutofit/>
          </a:bodyPr>
          <a:lstStyle>
            <a:lvl1pPr>
              <a:defRPr sz="36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079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IMAGE-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-bas"/>
          <p:cNvSpPr/>
          <p:nvPr userDrawn="1"/>
        </p:nvSpPr>
        <p:spPr>
          <a:xfrm>
            <a:off x="0" y="6040800"/>
            <a:ext cx="12192000" cy="82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9" name="Logo-UdeM-bleu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9" y="6114559"/>
            <a:ext cx="1245600" cy="622800"/>
          </a:xfrm>
          <a:prstGeom prst="rect">
            <a:avLst/>
          </a:prstGeom>
        </p:spPr>
      </p:pic>
      <p:pic>
        <p:nvPicPr>
          <p:cNvPr id="10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17" y="6033367"/>
            <a:ext cx="2939083" cy="822432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EDE4DC-D6E3-438E-8307-F8479F51AC39}" type="datetime1">
              <a:rPr lang="fr-CA" smtClean="0">
                <a:solidFill>
                  <a:srgbClr val="006BB6"/>
                </a:solidFill>
              </a:rPr>
              <a:pPr/>
              <a:t>2025-03-13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>
                <a:solidFill>
                  <a:srgbClr val="006BB6"/>
                </a:solidFill>
              </a:rPr>
              <a:t>Insérer le texte du pied de page à cet endroit</a:t>
            </a:r>
            <a:endParaRPr lang="fr-CA" dirty="0">
              <a:solidFill>
                <a:srgbClr val="006BB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CFEF5-B80B-4EFE-B335-137DF928ED08}" type="slidenum">
              <a:rPr lang="fr-CA" smtClean="0">
                <a:solidFill>
                  <a:srgbClr val="FFFFFF"/>
                </a:solidFill>
              </a:rPr>
              <a:pPr/>
              <a:t>‹N°›</a:t>
            </a:fld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040800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Cliquez sur l’icône pour modifier l’image</a:t>
            </a:r>
          </a:p>
        </p:txBody>
      </p:sp>
    </p:spTree>
    <p:extLst>
      <p:ext uri="{BB962C8B-B14F-4D97-AF65-F5344CB8AC3E}">
        <p14:creationId xmlns:p14="http://schemas.microsoft.com/office/powerpoint/2010/main" val="7356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BF01-4B1E-4C83-ABD9-3481D11B7C33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18207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-bas"/>
          <p:cNvSpPr/>
          <p:nvPr userDrawn="1"/>
        </p:nvSpPr>
        <p:spPr>
          <a:xfrm>
            <a:off x="0" y="6040800"/>
            <a:ext cx="12192000" cy="82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9" name="Logo-UdeM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pic>
        <p:nvPicPr>
          <p:cNvPr id="2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1D980F-3F66-4A24-BF21-A948EEF49C19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04080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Cliquez sur l’icône pour modifier l’image</a:t>
            </a:r>
          </a:p>
        </p:txBody>
      </p:sp>
    </p:spTree>
    <p:extLst>
      <p:ext uri="{BB962C8B-B14F-4D97-AF65-F5344CB8AC3E}">
        <p14:creationId xmlns:p14="http://schemas.microsoft.com/office/powerpoint/2010/main" val="270600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1"/>
          </a:xfrm>
          <a:noFill/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fr-CA" dirty="0"/>
              <a:t>Cliquez sur l’icône pour insérer une image pleine page</a:t>
            </a:r>
          </a:p>
        </p:txBody>
      </p:sp>
    </p:spTree>
    <p:extLst>
      <p:ext uri="{BB962C8B-B14F-4D97-AF65-F5344CB8AC3E}">
        <p14:creationId xmlns:p14="http://schemas.microsoft.com/office/powerpoint/2010/main" val="3209254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D77E16-98E7-48CD-85FF-783E83F754AC}" type="datetime1">
              <a:rPr lang="fr-CA" smtClean="0">
                <a:solidFill>
                  <a:srgbClr val="006BB6"/>
                </a:solidFill>
              </a:rPr>
              <a:pPr/>
              <a:t>2025-03-13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>
                <a:solidFill>
                  <a:srgbClr val="006BB6"/>
                </a:solidFill>
              </a:rPr>
              <a:t>Insérer le texte du pied de page à cet endroit</a:t>
            </a:r>
            <a:endParaRPr lang="fr-CA" dirty="0">
              <a:solidFill>
                <a:srgbClr val="006BB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CFEF5-B80B-4EFE-B335-137DF928ED08}" type="slidenum">
              <a:rPr lang="fr-CA" smtClean="0">
                <a:solidFill>
                  <a:srgbClr val="FFFFFF"/>
                </a:solidFill>
              </a:rPr>
              <a:pPr/>
              <a:t>‹N°›</a:t>
            </a:fld>
            <a:endParaRPr lang="fr-CA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514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, GRAPHIQUE (1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-bleu claire"/>
          <p:cNvSpPr/>
          <p:nvPr userDrawn="1"/>
        </p:nvSpPr>
        <p:spPr>
          <a:xfrm>
            <a:off x="0" y="0"/>
            <a:ext cx="320722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2" name="Logo-UdeM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pic>
        <p:nvPicPr>
          <p:cNvPr id="2" name="logoUdeM-droit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pic>
        <p:nvPicPr>
          <p:cNvPr id="16" name="logoUdeM-gauch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6" y="6033367"/>
            <a:ext cx="2939083" cy="822432"/>
          </a:xfrm>
          <a:prstGeom prst="rect">
            <a:avLst/>
          </a:prstGeom>
        </p:spPr>
      </p:pic>
      <p:sp>
        <p:nvSpPr>
          <p:cNvPr id="11" name="Espace réservé du graphique 10"/>
          <p:cNvSpPr>
            <a:spLocks noGrp="1"/>
          </p:cNvSpPr>
          <p:nvPr>
            <p:ph type="chart" sz="quarter" idx="11"/>
          </p:nvPr>
        </p:nvSpPr>
        <p:spPr>
          <a:xfrm>
            <a:off x="3825319" y="552452"/>
            <a:ext cx="8022732" cy="509360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Contenu"/>
          <p:cNvSpPr>
            <a:spLocks noGrp="1"/>
          </p:cNvSpPr>
          <p:nvPr>
            <p:ph idx="1"/>
          </p:nvPr>
        </p:nvSpPr>
        <p:spPr>
          <a:xfrm>
            <a:off x="343275" y="3077029"/>
            <a:ext cx="2520000" cy="2569028"/>
          </a:xfrm>
        </p:spPr>
        <p:txBody>
          <a:bodyPr lIns="144000">
            <a:norm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None/>
              <a:defRPr sz="1800">
                <a:solidFill>
                  <a:schemeClr val="tx2"/>
                </a:solidFill>
              </a:defRPr>
            </a:lvl1pPr>
            <a:lvl2pPr marL="360000" indent="-216000">
              <a:lnSpc>
                <a:spcPct val="95000"/>
              </a:lnSpc>
              <a:spcBef>
                <a:spcPts val="500"/>
              </a:spcBef>
              <a:buSzPct val="125000"/>
              <a:defRPr sz="1600">
                <a:solidFill>
                  <a:schemeClr val="tx2"/>
                </a:solidFill>
              </a:defRPr>
            </a:lvl2pPr>
            <a:lvl3pPr marL="1160463" indent="-270000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343275" y="365125"/>
            <a:ext cx="2520000" cy="2603706"/>
          </a:xfrm>
          <a:prstGeom prst="rect">
            <a:avLst/>
          </a:prstGeom>
        </p:spPr>
        <p:txBody>
          <a:bodyPr lIns="144000" anchor="b">
            <a:noAutofit/>
          </a:bodyPr>
          <a:lstStyle>
            <a:lvl1pPr>
              <a:defRPr sz="36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847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, GRAPHIQUE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-bleu foncé"/>
          <p:cNvSpPr/>
          <p:nvPr userDrawn="1"/>
        </p:nvSpPr>
        <p:spPr>
          <a:xfrm>
            <a:off x="0" y="0"/>
            <a:ext cx="32072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0" name="Logo-UdeM-bleu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9" y="6114559"/>
            <a:ext cx="1245600" cy="622800"/>
          </a:xfrm>
          <a:prstGeom prst="rect">
            <a:avLst/>
          </a:prstGeom>
        </p:spPr>
      </p:pic>
      <p:pic>
        <p:nvPicPr>
          <p:cNvPr id="13" name="logoUdeM-gauch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6" y="6031399"/>
            <a:ext cx="2946112" cy="824400"/>
          </a:xfrm>
          <a:prstGeom prst="rect">
            <a:avLst/>
          </a:prstGeom>
        </p:spPr>
      </p:pic>
      <p:pic>
        <p:nvPicPr>
          <p:cNvPr id="12" name="logoUdeM-droit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17" y="6033367"/>
            <a:ext cx="2939083" cy="822432"/>
          </a:xfrm>
          <a:prstGeom prst="rect">
            <a:avLst/>
          </a:prstGeom>
        </p:spPr>
      </p:pic>
      <p:sp>
        <p:nvSpPr>
          <p:cNvPr id="7" name="Espace réservé du numéro de diapositive 6" hidden="1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11" name="Espace réservé du graphique 10"/>
          <p:cNvSpPr>
            <a:spLocks noGrp="1"/>
          </p:cNvSpPr>
          <p:nvPr userDrawn="1">
            <p:ph type="chart" sz="quarter" idx="11"/>
          </p:nvPr>
        </p:nvSpPr>
        <p:spPr>
          <a:xfrm>
            <a:off x="3825319" y="552452"/>
            <a:ext cx="8022732" cy="509360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Contenu"/>
          <p:cNvSpPr>
            <a:spLocks noGrp="1"/>
          </p:cNvSpPr>
          <p:nvPr userDrawn="1">
            <p:ph idx="1"/>
          </p:nvPr>
        </p:nvSpPr>
        <p:spPr>
          <a:xfrm>
            <a:off x="343275" y="3077029"/>
            <a:ext cx="2520000" cy="2569028"/>
          </a:xfrm>
        </p:spPr>
        <p:txBody>
          <a:bodyPr lIns="144000">
            <a:norm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360000" indent="-216000">
              <a:lnSpc>
                <a:spcPct val="95000"/>
              </a:lnSpc>
              <a:spcBef>
                <a:spcPts val="500"/>
              </a:spcBef>
              <a:buSzPct val="125000"/>
              <a:defRPr sz="1600">
                <a:solidFill>
                  <a:schemeClr val="bg1"/>
                </a:solidFill>
              </a:defRPr>
            </a:lvl2pPr>
            <a:lvl3pPr marL="1160463" indent="-270000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8" name="Titre 7"/>
          <p:cNvSpPr>
            <a:spLocks noGrp="1"/>
          </p:cNvSpPr>
          <p:nvPr userDrawn="1">
            <p:ph type="title"/>
          </p:nvPr>
        </p:nvSpPr>
        <p:spPr>
          <a:xfrm>
            <a:off x="343275" y="365125"/>
            <a:ext cx="2520000" cy="2603706"/>
          </a:xfrm>
          <a:prstGeom prst="rect">
            <a:avLst/>
          </a:prstGeom>
        </p:spPr>
        <p:txBody>
          <a:bodyPr lIns="144000" anchor="b">
            <a:noAutofit/>
          </a:bodyPr>
          <a:lstStyle>
            <a:lvl1pPr>
              <a:defRPr sz="36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691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- texte-à-gauche-pa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-bleu claire"/>
          <p:cNvSpPr/>
          <p:nvPr userDrawn="1"/>
        </p:nvSpPr>
        <p:spPr>
          <a:xfrm>
            <a:off x="0" y="0"/>
            <a:ext cx="320722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8" name="Logo-UdeM-droit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9" y="6114559"/>
            <a:ext cx="1245600" cy="622800"/>
          </a:xfrm>
          <a:prstGeom prst="rect">
            <a:avLst/>
          </a:prstGeom>
        </p:spPr>
      </p:pic>
      <p:pic>
        <p:nvPicPr>
          <p:cNvPr id="13" name="Logo-UdeM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03" y="6145530"/>
            <a:ext cx="1224744" cy="557258"/>
          </a:xfrm>
          <a:prstGeom prst="rect">
            <a:avLst/>
          </a:prstGeom>
        </p:spPr>
      </p:pic>
      <p:pic>
        <p:nvPicPr>
          <p:cNvPr id="14" name="logoUdeM-gauch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6" y="6033367"/>
            <a:ext cx="2939083" cy="822432"/>
          </a:xfrm>
          <a:prstGeom prst="rect">
            <a:avLst/>
          </a:prstGeom>
        </p:spPr>
      </p:pic>
      <p:pic>
        <p:nvPicPr>
          <p:cNvPr id="12" name="logoUdeM-droit" hidden="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88" y="6031399"/>
            <a:ext cx="2946112" cy="824400"/>
          </a:xfrm>
          <a:prstGeom prst="rect">
            <a:avLst/>
          </a:prstGeom>
        </p:spPr>
      </p:pic>
      <p:sp>
        <p:nvSpPr>
          <p:cNvPr id="11" name="Espace réservé du graphique 10"/>
          <p:cNvSpPr>
            <a:spLocks noGrp="1"/>
          </p:cNvSpPr>
          <p:nvPr>
            <p:ph type="chart" sz="quarter" idx="11"/>
          </p:nvPr>
        </p:nvSpPr>
        <p:spPr>
          <a:xfrm>
            <a:off x="3825319" y="552452"/>
            <a:ext cx="8022732" cy="509360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342901" y="552451"/>
            <a:ext cx="2520951" cy="5478948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800">
                <a:solidFill>
                  <a:schemeClr val="tx2"/>
                </a:solidFill>
              </a:defRPr>
            </a:lvl1pPr>
            <a:lvl2pPr marL="171450" indent="0">
              <a:spcAft>
                <a:spcPts val="1200"/>
              </a:spcAft>
              <a:buNone/>
              <a:defRPr sz="2000">
                <a:solidFill>
                  <a:schemeClr val="accent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numéro de diapositive 3" hidden="1"/>
          <p:cNvSpPr>
            <a:spLocks noGrp="1"/>
          </p:cNvSpPr>
          <p:nvPr>
            <p:ph type="sldNum" sz="quarter" idx="15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CFEF5-B80B-4EFE-B335-137DF928ED08}" type="slidenum">
              <a:rPr lang="fr-CA" smtClean="0">
                <a:solidFill>
                  <a:srgbClr val="FFFFFF"/>
                </a:solidFill>
              </a:rPr>
              <a:pPr/>
              <a:t>‹N°›</a:t>
            </a:fld>
            <a:endParaRPr lang="fr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- texte-à-gauche - fonc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-bleu fonce"/>
          <p:cNvSpPr/>
          <p:nvPr userDrawn="1"/>
        </p:nvSpPr>
        <p:spPr>
          <a:xfrm>
            <a:off x="0" y="0"/>
            <a:ext cx="32072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0" name="Logo-UdeM-bleu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9" y="6114559"/>
            <a:ext cx="1245600" cy="622800"/>
          </a:xfrm>
          <a:prstGeom prst="rect">
            <a:avLst/>
          </a:prstGeom>
        </p:spPr>
      </p:pic>
      <p:pic>
        <p:nvPicPr>
          <p:cNvPr id="8" name="logoUdeM-droit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17" y="6033367"/>
            <a:ext cx="2939083" cy="822432"/>
          </a:xfrm>
          <a:prstGeom prst="rect">
            <a:avLst/>
          </a:prstGeom>
        </p:spPr>
      </p:pic>
      <p:pic>
        <p:nvPicPr>
          <p:cNvPr id="12" name="logoUdeM-gauche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6" y="6031399"/>
            <a:ext cx="2946112" cy="824400"/>
          </a:xfrm>
          <a:prstGeom prst="rect">
            <a:avLst/>
          </a:prstGeom>
        </p:spPr>
      </p:pic>
      <p:sp>
        <p:nvSpPr>
          <p:cNvPr id="11" name="Espace réservé du graphique 10"/>
          <p:cNvSpPr>
            <a:spLocks noGrp="1"/>
          </p:cNvSpPr>
          <p:nvPr>
            <p:ph type="chart" sz="quarter" idx="11"/>
          </p:nvPr>
        </p:nvSpPr>
        <p:spPr>
          <a:xfrm>
            <a:off x="3825319" y="552452"/>
            <a:ext cx="8022732" cy="509360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342901" y="552451"/>
            <a:ext cx="2520951" cy="5478948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800">
                <a:solidFill>
                  <a:schemeClr val="accent2"/>
                </a:solidFill>
              </a:defRPr>
            </a:lvl1pPr>
            <a:lvl2pPr marL="171450" indent="0"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numéro de diapositive 3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-bandeau-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-bas"/>
          <p:cNvSpPr/>
          <p:nvPr userDrawn="1"/>
        </p:nvSpPr>
        <p:spPr>
          <a:xfrm>
            <a:off x="0" y="6040800"/>
            <a:ext cx="12192000" cy="82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CA" sz="1800">
              <a:solidFill>
                <a:srgbClr val="FFFFFF"/>
              </a:solidFill>
            </a:endParaRPr>
          </a:p>
        </p:txBody>
      </p:sp>
      <p:pic>
        <p:nvPicPr>
          <p:cNvPr id="11" name="Logo-UdeM-bleu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9" y="6114559"/>
            <a:ext cx="1245600" cy="622800"/>
          </a:xfrm>
          <a:prstGeom prst="rect">
            <a:avLst/>
          </a:prstGeom>
        </p:spPr>
      </p:pic>
      <p:pic>
        <p:nvPicPr>
          <p:cNvPr id="9" name="logoUdeM-et-du-monde-F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17" y="6033367"/>
            <a:ext cx="2939083" cy="822432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885089" y="6453939"/>
            <a:ext cx="1080000" cy="30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07DD80-C6AA-47D3-94B0-73A2FB511778}" type="datetime1">
              <a:rPr lang="fr-CA" smtClean="0">
                <a:solidFill>
                  <a:srgbClr val="006BB6"/>
                </a:solidFill>
              </a:rPr>
              <a:pPr/>
              <a:t>2025-03-13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98401" y="6453939"/>
            <a:ext cx="7127291" cy="30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>
                <a:solidFill>
                  <a:srgbClr val="006BB6"/>
                </a:solidFill>
              </a:rPr>
              <a:t>Insérer le texte du pied de page à cet endroit</a:t>
            </a:r>
            <a:endParaRPr lang="fr-CA" dirty="0">
              <a:solidFill>
                <a:srgbClr val="006BB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50240" y="6453939"/>
            <a:ext cx="306000" cy="306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CFEF5-B80B-4EFE-B335-137DF928ED08}" type="slidenum">
              <a:rPr lang="fr-CA" smtClean="0">
                <a:solidFill>
                  <a:srgbClr val="FFFFFF"/>
                </a:solidFill>
              </a:rPr>
              <a:pPr/>
              <a:t>‹N°›</a:t>
            </a:fld>
            <a:endParaRPr lang="fr-CA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75327" y="1"/>
            <a:ext cx="10999052" cy="161013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437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-logoUd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-UdeM-bleu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9" y="6114559"/>
            <a:ext cx="1245600" cy="62280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65A379-5DA7-4854-A37B-6A3E2889E908}" type="datetime1">
              <a:rPr lang="fr-CA" smtClean="0">
                <a:solidFill>
                  <a:srgbClr val="006BB6"/>
                </a:solidFill>
              </a:rPr>
              <a:pPr/>
              <a:t>2025-03-13</a:t>
            </a:fld>
            <a:endParaRPr lang="fr-CA">
              <a:solidFill>
                <a:srgbClr val="006BB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>
                <a:solidFill>
                  <a:srgbClr val="006BB6"/>
                </a:solidFill>
              </a:rPr>
              <a:t>Insérer le texte du pied de page à cet endroit</a:t>
            </a:r>
            <a:endParaRPr lang="fr-CA" dirty="0">
              <a:solidFill>
                <a:srgbClr val="006BB6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20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(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-bas"/>
          <p:cNvSpPr/>
          <p:nvPr userDrawn="1"/>
        </p:nvSpPr>
        <p:spPr>
          <a:xfrm>
            <a:off x="0" y="6040800"/>
            <a:ext cx="12192000" cy="81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CA"/>
              <a:t>Pied de page de la présentation ici</a:t>
            </a:r>
            <a:endParaRPr lang="fr-CA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C66FE08B-3AB2-4F47-9B03-49724509BCA4}" type="datetime1">
              <a:rPr lang="fr-CA" smtClean="0"/>
              <a:t>2025-03-13</a:t>
            </a:fld>
            <a:endParaRPr lang="fr-CA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6"/>
          </p:nvPr>
        </p:nvSpPr>
        <p:spPr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35277D-866F-4BEA-8879-80233C760332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9"/>
          </p:nvPr>
        </p:nvSpPr>
        <p:spPr>
          <a:xfrm>
            <a:off x="954618" y="2305050"/>
            <a:ext cx="10318749" cy="33734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955430" y="642258"/>
            <a:ext cx="10296769" cy="1348257"/>
          </a:xfrm>
        </p:spPr>
        <p:txBody>
          <a:bodyPr>
            <a:no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019889"/>
            <a:ext cx="3852139" cy="78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6A94-6286-8A41-BA12-D65715A45279}" type="datetimeFigureOut">
              <a:rPr lang="en-US" smtClean="0">
                <a:solidFill>
                  <a:srgbClr val="5BC2E7"/>
                </a:solidFill>
              </a:rPr>
              <a:pPr/>
              <a:t>3/13/2025</a:t>
            </a:fld>
            <a:endParaRPr lang="en-US">
              <a:solidFill>
                <a:srgbClr val="5BC2E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BC2E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74615-F692-8448-AC0D-2C3960EA4F2A}" type="slidenum">
              <a:rPr lang="en-US" smtClean="0">
                <a:solidFill>
                  <a:srgbClr val="006BB6"/>
                </a:solidFill>
              </a:rPr>
              <a:pPr/>
              <a:t>‹N°›</a:t>
            </a:fld>
            <a:endParaRPr lang="en-US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7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BF01-4B1E-4C83-ABD9-3481D11B7C33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3213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BFDDA-A8AA-46CF-8DEB-0A06E53469D8}" type="slidenum">
              <a:rPr lang="en-US" smtClean="0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3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6A94-6286-8A41-BA12-D65715A45279}" type="datetimeFigureOut">
              <a:rPr lang="en-US" smtClean="0">
                <a:solidFill>
                  <a:srgbClr val="D5EDF4"/>
                </a:solidFill>
              </a:rPr>
              <a:pPr/>
              <a:t>3/13/2025</a:t>
            </a:fld>
            <a:endParaRPr lang="en-US">
              <a:solidFill>
                <a:srgbClr val="D5EDF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5EDF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74615-F692-8448-AC0D-2C3960EA4F2A}" type="slidenum">
              <a:rPr lang="en-US" smtClean="0">
                <a:solidFill>
                  <a:srgbClr val="006BB6"/>
                </a:solidFill>
              </a:rPr>
              <a:pPr/>
              <a:t>‹N°›</a:t>
            </a:fld>
            <a:endParaRPr lang="en-US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29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BF01-4B1E-4C83-ABD9-3481D11B7C33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758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BF01-4B1E-4C83-ABD9-3481D11B7C33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2602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2BF01-4B1E-4C83-ABD9-3481D11B7C33}" type="datetime1">
              <a:rPr lang="fr-CA" smtClean="0">
                <a:solidFill>
                  <a:srgbClr val="5BC2E7"/>
                </a:solidFill>
              </a:rPr>
              <a:pPr/>
              <a:t>2025-03-13</a:t>
            </a:fld>
            <a:endParaRPr lang="fr-CA">
              <a:solidFill>
                <a:srgbClr val="5BC2E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>
                <a:solidFill>
                  <a:srgbClr val="5BC2E7"/>
                </a:solidFill>
              </a:rPr>
              <a:t>Insérer le texte du pied de page à cet endroit</a:t>
            </a:r>
            <a:endParaRPr lang="fr-CA" dirty="0">
              <a:solidFill>
                <a:srgbClr val="5BC2E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CFEF5-B80B-4EFE-B335-137DF928ED08}" type="slidenum">
              <a:rPr lang="fr-CA" smtClean="0">
                <a:solidFill>
                  <a:srgbClr val="006BB6"/>
                </a:solidFill>
              </a:rPr>
              <a:pPr/>
              <a:t>‹N°›</a:t>
            </a:fld>
            <a:endParaRPr lang="fr-CA">
              <a:solidFill>
                <a:srgbClr val="006B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6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60" r:id="rId12"/>
    <p:sldLayoutId id="2147483761" r:id="rId13"/>
    <p:sldLayoutId id="2147483764" r:id="rId14"/>
    <p:sldLayoutId id="2147483765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39" r:id="rId37"/>
    <p:sldLayoutId id="2147483740" r:id="rId38"/>
    <p:sldLayoutId id="2147483772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facmedumontreal.service-now.com/sp?id=sc_cat_item&amp;sys_id=9dcdfb02970e9a103d1db0e3a253af48&amp;sysparm_category=3991e12947c91650166bdd78536d4319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mailto:stagesexternat@med.umontreal.ca" TargetMode="Externa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hyperlink" Target="mailto:externatmd@meddir.umontreal.ca" TargetMode="External"/><Relationship Id="rId4" Type="http://schemas.openxmlformats.org/officeDocument/2006/relationships/hyperlink" Target="mailto:stagesexternat@med.umontreal.ca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Externat-mauricie@meddir.umontreal.ca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nancy.theriault.2@umontreal.c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/>
          <p:cNvSpPr>
            <a:spLocks noGrp="1"/>
          </p:cNvSpPr>
          <p:nvPr>
            <p:ph type="body" sz="quarter" idx="14"/>
          </p:nvPr>
        </p:nvSpPr>
        <p:spPr>
          <a:xfrm>
            <a:off x="5630911" y="2797222"/>
            <a:ext cx="5547952" cy="3163894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fr-CA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Dr Hung Q. Ly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fr-CA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Directeur de l’externat, Campus MTL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fr-CA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 Nancy Thériault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fr-CA" sz="1800" b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Directrice de l’externat, Campus Mauricie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fr-CA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Francis Paré</a:t>
            </a:r>
          </a:p>
          <a:p>
            <a:pPr algn="l">
              <a:buNone/>
            </a:pPr>
            <a:r>
              <a:rPr lang="en-CA" sz="1800" b="0" i="0" u="none" strike="noStrike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Conseiller</a:t>
            </a:r>
            <a:r>
              <a:rPr lang="en-CA" sz="1800" b="0" i="0" u="none" strike="noStrike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CA" sz="1800" b="0" i="0" u="none" strike="noStrike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en</a:t>
            </a:r>
            <a:r>
              <a:rPr lang="en-CA" sz="1800" b="0" i="0" u="none" strike="noStrike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architecture de solutions</a:t>
            </a:r>
            <a:endParaRPr lang="en-CA" sz="2000" b="0" i="0" u="none" strike="noStrike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itchFamily="2" charset="0"/>
            </a:endParaRPr>
          </a:p>
          <a:p>
            <a:pPr algn="l"/>
            <a:r>
              <a:rPr lang="en-CA" sz="1800" b="0" i="0" u="none" strike="noStrike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Technologies de </a:t>
            </a:r>
            <a:r>
              <a:rPr lang="en-CA" sz="1800" b="0" i="0" u="none" strike="noStrike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l’information</a:t>
            </a:r>
            <a:r>
              <a:rPr lang="en-CA" sz="1800" b="0" i="0" u="none" strike="noStrike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, Solutions d’affaires </a:t>
            </a:r>
            <a:r>
              <a:rPr lang="en-CA" sz="1800" b="0" i="0" u="none" strike="noStrike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institutionnelles</a:t>
            </a:r>
            <a:r>
              <a:rPr lang="en-CA" sz="1800" b="0" i="0" u="none" strike="noStrike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 </a:t>
            </a:r>
            <a:endParaRPr lang="en-CA" sz="2000" b="0" i="0" u="none" strike="noStrike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lang="fr-CA" sz="28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C213DAE-E7D3-4E3B-9807-12E226FF9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8485" y="783538"/>
            <a:ext cx="7122694" cy="2997571"/>
          </a:xfrm>
          <a:noFill/>
        </p:spPr>
        <p:txBody>
          <a:bodyPr>
            <a:noAutofit/>
          </a:bodyPr>
          <a:lstStyle/>
          <a:p>
            <a:pPr lvl="0">
              <a:spcAft>
                <a:spcPts val="0"/>
              </a:spcAft>
            </a:pPr>
            <a:r>
              <a:rPr lang="fr-FR" sz="3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SÉANCE D’ INFORMATION POUR CHOIX DE STAGES OBLIGATOIRES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C6CAB38-4963-2EE1-2EA7-E46655BD2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7" y="173139"/>
            <a:ext cx="3501405" cy="299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26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F25053C-CB0A-0F48-9DF1-C4DE5B1C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167"/>
            <a:ext cx="8336720" cy="815020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</a:rPr>
              <a:t>SITE INTERNET: </a:t>
            </a:r>
            <a:r>
              <a:rPr lang="fr-CA" sz="4000" dirty="0" err="1">
                <a:solidFill>
                  <a:schemeClr val="bg1"/>
                </a:solidFill>
              </a:rPr>
              <a:t>md.umontreal.ca</a:t>
            </a:r>
            <a:endParaRPr lang="fr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474BF-5538-E8A6-807B-6413EE2363BB}"/>
              </a:ext>
            </a:extLst>
          </p:cNvPr>
          <p:cNvSpPr txBox="1"/>
          <p:nvPr/>
        </p:nvSpPr>
        <p:spPr>
          <a:xfrm>
            <a:off x="510639" y="6305797"/>
            <a:ext cx="34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https://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md.umontreal.ca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externat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E00446-2A28-CBEA-6306-FD08BAAE3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17" y="1133316"/>
            <a:ext cx="8585639" cy="4870699"/>
          </a:xfrm>
          <a:prstGeom prst="rect">
            <a:avLst/>
          </a:prstGeom>
        </p:spPr>
      </p:pic>
      <p:sp>
        <p:nvSpPr>
          <p:cNvPr id="16" name="Ellipse 3">
            <a:extLst>
              <a:ext uri="{FF2B5EF4-FFF2-40B4-BE49-F238E27FC236}">
                <a16:creationId xmlns:a16="http://schemas.microsoft.com/office/drawing/2014/main" id="{0D691CCB-ABFC-2072-8B12-D82697ECC13A}"/>
              </a:ext>
            </a:extLst>
          </p:cNvPr>
          <p:cNvSpPr/>
          <p:nvPr/>
        </p:nvSpPr>
        <p:spPr>
          <a:xfrm>
            <a:off x="4884496" y="3207429"/>
            <a:ext cx="1302548" cy="874625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200">
              <a:solidFill>
                <a:prstClr val="white"/>
              </a:solidFill>
              <a:latin typeface="News Gothic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3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8D1588-4176-31F0-EE05-BBC0874D516D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tretch>
            <a:fillRect/>
          </a:stretch>
        </p:blipFill>
        <p:spPr>
          <a:xfrm>
            <a:off x="1951511" y="1140283"/>
            <a:ext cx="8466365" cy="484187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0CE930-0A0E-8F4F-E245-EA3B57F98908}"/>
              </a:ext>
            </a:extLst>
          </p:cNvPr>
          <p:cNvSpPr txBox="1"/>
          <p:nvPr/>
        </p:nvSpPr>
        <p:spPr>
          <a:xfrm>
            <a:off x="190380" y="6272501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https://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md.umontreal.ca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externat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/politiques-a-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lexternat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</a:p>
        </p:txBody>
      </p:sp>
      <p:sp>
        <p:nvSpPr>
          <p:cNvPr id="2" name="Ellipse 3">
            <a:extLst>
              <a:ext uri="{FF2B5EF4-FFF2-40B4-BE49-F238E27FC236}">
                <a16:creationId xmlns:a16="http://schemas.microsoft.com/office/drawing/2014/main" id="{919FCFDA-A2DB-D741-18CC-AA40C2CA4008}"/>
              </a:ext>
            </a:extLst>
          </p:cNvPr>
          <p:cNvSpPr/>
          <p:nvPr/>
        </p:nvSpPr>
        <p:spPr>
          <a:xfrm>
            <a:off x="4741992" y="3584971"/>
            <a:ext cx="3487608" cy="874625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20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F039E7B9-3E0A-0B49-BA1A-94EFC377F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167"/>
            <a:ext cx="8336720" cy="815020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</a:rPr>
              <a:t>SITE INTERNET: </a:t>
            </a:r>
            <a:r>
              <a:rPr lang="fr-CA" sz="4000" dirty="0" err="1">
                <a:solidFill>
                  <a:schemeClr val="bg1"/>
                </a:solidFill>
              </a:rPr>
              <a:t>md.umontreal.ca</a:t>
            </a:r>
            <a:endParaRPr lang="fr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90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C77E1-89B3-EC4D-64BA-8413B2C4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a tower&#10;&#10;AI-generated content may be incorrect.">
            <a:extLst>
              <a:ext uri="{FF2B5EF4-FFF2-40B4-BE49-F238E27FC236}">
                <a16:creationId xmlns:a16="http://schemas.microsoft.com/office/drawing/2014/main" id="{7CC45C59-84E9-D8E7-0CDA-B7DCB1B1BF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6" b="3152"/>
          <a:stretch/>
        </p:blipFill>
        <p:spPr>
          <a:xfrm>
            <a:off x="446537" y="152400"/>
            <a:ext cx="5554739" cy="6648450"/>
          </a:xfrm>
          <a:prstGeom prst="rect">
            <a:avLst/>
          </a:prstGeom>
          <a:noFill/>
          <a:effectLst>
            <a:softEdge rad="199449"/>
          </a:effec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DEA10EB-0A16-2175-1114-42A6457D0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0" y="3077029"/>
            <a:ext cx="4894800" cy="2569028"/>
          </a:xfrm>
        </p:spPr>
        <p:txBody>
          <a:bodyPr>
            <a:normAutofit/>
          </a:bodyPr>
          <a:lstStyle/>
          <a:p>
            <a:r>
              <a:rPr lang="en-US" sz="2800" dirty="0" err="1"/>
              <a:t>Prenez</a:t>
            </a:r>
            <a:r>
              <a:rPr lang="en-US" sz="2800" dirty="0"/>
              <a:t> le temps de le consulter et </a:t>
            </a:r>
            <a:r>
              <a:rPr lang="en-US" sz="2800" dirty="0" err="1"/>
              <a:t>référez</a:t>
            </a:r>
            <a:r>
              <a:rPr lang="en-US" sz="2800" dirty="0"/>
              <a:t> </a:t>
            </a:r>
            <a:r>
              <a:rPr lang="en-US" sz="2800" dirty="0" err="1"/>
              <a:t>vous</a:t>
            </a:r>
            <a:r>
              <a:rPr lang="en-US" sz="2800" dirty="0"/>
              <a:t> à </a:t>
            </a:r>
            <a:r>
              <a:rPr lang="en-US" sz="2800" dirty="0" err="1"/>
              <a:t>ce</a:t>
            </a:r>
            <a:r>
              <a:rPr lang="en-US" sz="2800" dirty="0"/>
              <a:t> guide tout au long de </a:t>
            </a:r>
            <a:r>
              <a:rPr lang="en-US" sz="2800" dirty="0" err="1"/>
              <a:t>votre</a:t>
            </a:r>
            <a:r>
              <a:rPr lang="en-US" sz="2800" dirty="0"/>
              <a:t> </a:t>
            </a:r>
            <a:r>
              <a:rPr lang="en-US" sz="2800" dirty="0" err="1"/>
              <a:t>externat</a:t>
            </a:r>
            <a:endParaRPr lang="en-US" sz="2800" dirty="0"/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4A403494-A6CE-DE02-D8C9-6918FDE8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050" y="365125"/>
            <a:ext cx="5028150" cy="2603706"/>
          </a:xfrm>
        </p:spPr>
        <p:txBody>
          <a:bodyPr anchor="b">
            <a:normAutofit/>
          </a:bodyPr>
          <a:lstStyle/>
          <a:p>
            <a:r>
              <a:rPr lang="fr-CA" sz="5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GUIDE DE L’ÉTUDIANT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86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D873F6-3585-6BAB-368E-71BE3593F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9830" y="620210"/>
            <a:ext cx="3095852" cy="5102296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STRUCTURE </a:t>
            </a:r>
          </a:p>
          <a:p>
            <a:pPr algn="r"/>
            <a:r>
              <a:rPr lang="en-US" sz="3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EXTERNAT</a:t>
            </a:r>
          </a:p>
        </p:txBody>
      </p:sp>
      <p:graphicFrame>
        <p:nvGraphicFramePr>
          <p:cNvPr id="4" name="Diagramme 7">
            <a:extLst>
              <a:ext uri="{FF2B5EF4-FFF2-40B4-BE49-F238E27FC236}">
                <a16:creationId xmlns:a16="http://schemas.microsoft.com/office/drawing/2014/main" id="{D747B5F5-156B-0EE5-2629-237512D07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2620531"/>
              </p:ext>
            </p:extLst>
          </p:nvPr>
        </p:nvGraphicFramePr>
        <p:xfrm>
          <a:off x="-434237" y="711651"/>
          <a:ext cx="5629846" cy="4468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e 9">
            <a:extLst>
              <a:ext uri="{FF2B5EF4-FFF2-40B4-BE49-F238E27FC236}">
                <a16:creationId xmlns:a16="http://schemas.microsoft.com/office/drawing/2014/main" id="{8D079C50-3526-6F5B-2173-4D2BCAD07D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3468905"/>
              </p:ext>
            </p:extLst>
          </p:nvPr>
        </p:nvGraphicFramePr>
        <p:xfrm>
          <a:off x="3675855" y="711651"/>
          <a:ext cx="5688632" cy="446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4CA7809-E8A4-AF88-E678-64889A8F7696}"/>
              </a:ext>
            </a:extLst>
          </p:cNvPr>
          <p:cNvSpPr txBox="1"/>
          <p:nvPr/>
        </p:nvSpPr>
        <p:spPr>
          <a:xfrm>
            <a:off x="315883" y="5373149"/>
            <a:ext cx="863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ELI: 4 semaines obstétrique-gynécologie, pédiatrie, chirurgie, médecine interne alternées avec 4 semaines intégrées (médecine familiale et discipline de spécialité)</a:t>
            </a:r>
          </a:p>
        </p:txBody>
      </p:sp>
    </p:spTree>
    <p:extLst>
      <p:ext uri="{BB962C8B-B14F-4D97-AF65-F5344CB8AC3E}">
        <p14:creationId xmlns:p14="http://schemas.microsoft.com/office/powerpoint/2010/main" val="42615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DFFF7-F18A-02EE-626A-EEFD49A6E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0AA609-7C1C-170D-B503-A28AF806E7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EE76B-E0D7-96C3-93FE-20A07A8C4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2" y="1665514"/>
            <a:ext cx="5581649" cy="4146483"/>
          </a:xfrm>
        </p:spPr>
        <p:txBody>
          <a:bodyPr>
            <a:normAutofit/>
          </a:bodyPr>
          <a:lstStyle/>
          <a:p>
            <a:r>
              <a:rPr lang="en-US" sz="3200" dirty="0"/>
              <a:t>LORS DES CHOIX DE STAGES OBLIGATOIRES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B8137A-E2A1-233F-148A-F026C5E9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65125"/>
            <a:ext cx="6261100" cy="11044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CONTRAINTES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75492CB-58D9-5F18-69C0-ECE61D89E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48" y="3043230"/>
            <a:ext cx="3501405" cy="299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5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826033C-B863-D685-F174-DAAADF43E18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389086" y="214540"/>
            <a:ext cx="8293100" cy="618626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/>
              <a:t>L’externat</a:t>
            </a:r>
            <a:r>
              <a:rPr lang="en-US" sz="2800" dirty="0"/>
              <a:t> commence </a:t>
            </a:r>
            <a:r>
              <a:rPr lang="en-US" sz="2800" dirty="0" err="1"/>
              <a:t>habituellement</a:t>
            </a:r>
            <a:r>
              <a:rPr lang="en-US" sz="2800" dirty="0"/>
              <a:t> par </a:t>
            </a:r>
            <a:r>
              <a:rPr lang="en-US" sz="2800" b="1" dirty="0"/>
              <a:t>un stage </a:t>
            </a:r>
            <a:r>
              <a:rPr lang="en-US" sz="2800" b="1" dirty="0" err="1"/>
              <a:t>obligatoire</a:t>
            </a:r>
            <a:r>
              <a:rPr lang="en-US" sz="2800" b="1" dirty="0"/>
              <a:t> </a:t>
            </a:r>
            <a:r>
              <a:rPr lang="en-US" sz="2800" dirty="0"/>
              <a:t>(</a:t>
            </a:r>
            <a:r>
              <a:rPr lang="en-US" sz="2800" dirty="0" err="1"/>
              <a:t>mais</a:t>
            </a:r>
            <a:r>
              <a:rPr lang="en-US" sz="2800" dirty="0"/>
              <a:t> </a:t>
            </a:r>
            <a:r>
              <a:rPr lang="en-US" sz="2800" dirty="0" err="1"/>
              <a:t>peut</a:t>
            </a:r>
            <a:r>
              <a:rPr lang="en-US" sz="2800" dirty="0"/>
              <a:t> </a:t>
            </a:r>
            <a:r>
              <a:rPr lang="en-US" sz="2800" dirty="0" err="1"/>
              <a:t>débuter</a:t>
            </a:r>
            <a:r>
              <a:rPr lang="en-US" sz="2800" dirty="0"/>
              <a:t> par un stage à option pour les </a:t>
            </a:r>
            <a:r>
              <a:rPr lang="en-US" sz="2800" dirty="0" err="1"/>
              <a:t>réguliers</a:t>
            </a:r>
            <a:r>
              <a:rPr lang="en-US" sz="2800" dirty="0"/>
              <a:t> </a:t>
            </a:r>
            <a:r>
              <a:rPr lang="en-US" sz="2800" dirty="0" err="1"/>
              <a:t>ou</a:t>
            </a:r>
            <a:r>
              <a:rPr lang="en-US" sz="2800" dirty="0"/>
              <a:t> un stage </a:t>
            </a:r>
            <a:r>
              <a:rPr lang="en-US" sz="2800" dirty="0" err="1"/>
              <a:t>intégré</a:t>
            </a:r>
            <a:r>
              <a:rPr lang="en-US" sz="2800" dirty="0"/>
              <a:t> pour les ELI)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pPr>
              <a:spcAft>
                <a:spcPts val="1000"/>
              </a:spcAft>
            </a:pPr>
            <a:r>
              <a:rPr lang="en-CA" sz="2800" b="1" dirty="0"/>
              <a:t>Stages en 1ère </a:t>
            </a:r>
            <a:r>
              <a:rPr lang="en-CA" sz="2800" b="1" dirty="0" err="1"/>
              <a:t>année</a:t>
            </a:r>
            <a:endParaRPr lang="en-CA" sz="2400" dirty="0"/>
          </a:p>
          <a:p>
            <a:pPr marL="984250" lvl="1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800" dirty="0"/>
              <a:t>Médecine interne *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 err="1"/>
              <a:t>Réguliers</a:t>
            </a:r>
            <a:r>
              <a:rPr lang="en-CA" sz="2400" dirty="0"/>
              <a:t>: </a:t>
            </a:r>
            <a:r>
              <a:rPr lang="en-CA" sz="2400" b="1" dirty="0"/>
              <a:t>S1 à S6; S13 à S44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/>
              <a:t>ELI: TR entre </a:t>
            </a:r>
            <a:r>
              <a:rPr lang="en-CA" sz="2400" b="1" dirty="0"/>
              <a:t>S9 à S16</a:t>
            </a:r>
            <a:r>
              <a:rPr lang="en-CA" sz="2400" dirty="0"/>
              <a:t>;</a:t>
            </a:r>
            <a:r>
              <a:rPr lang="en-CA" sz="2400" b="1" dirty="0"/>
              <a:t> </a:t>
            </a:r>
            <a:r>
              <a:rPr lang="en-CA" sz="2400" dirty="0"/>
              <a:t>Shawi entre </a:t>
            </a:r>
            <a:r>
              <a:rPr lang="en-CA" sz="2400" b="1" dirty="0"/>
              <a:t>S1 à S8</a:t>
            </a:r>
            <a:endParaRPr lang="en-CA" sz="2400" dirty="0"/>
          </a:p>
          <a:p>
            <a:pPr marL="984250" lvl="1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800" dirty="0" err="1"/>
              <a:t>Chirurgie</a:t>
            </a:r>
            <a:r>
              <a:rPr lang="en-CA" sz="2800" dirty="0"/>
              <a:t> *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 err="1"/>
              <a:t>Réguliers</a:t>
            </a:r>
            <a:r>
              <a:rPr lang="en-CA" sz="2400" dirty="0"/>
              <a:t>: </a:t>
            </a:r>
            <a:r>
              <a:rPr lang="en-CA" sz="2400" b="1" dirty="0"/>
              <a:t>S1 à S6; S13 à S44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/>
              <a:t>ELI: TR entre </a:t>
            </a:r>
            <a:r>
              <a:rPr lang="en-CA" sz="2400" b="1" dirty="0"/>
              <a:t>S1 à S8</a:t>
            </a:r>
            <a:r>
              <a:rPr lang="en-CA" sz="2400" dirty="0"/>
              <a:t>;</a:t>
            </a:r>
            <a:r>
              <a:rPr lang="en-CA" sz="2400" b="1" dirty="0"/>
              <a:t> </a:t>
            </a:r>
            <a:r>
              <a:rPr lang="en-CA" sz="2400" dirty="0"/>
              <a:t>Shawi entre </a:t>
            </a:r>
            <a:r>
              <a:rPr lang="en-CA" sz="2400" b="1" dirty="0"/>
              <a:t>S9 à S32</a:t>
            </a:r>
            <a:endParaRPr lang="en-CA" sz="2400" dirty="0"/>
          </a:p>
          <a:p>
            <a:pPr marL="984250" lvl="1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800" dirty="0"/>
              <a:t>Médecine familiale * </a:t>
            </a:r>
            <a:r>
              <a:rPr lang="en-CA" sz="2800" b="1" dirty="0"/>
              <a:t>S1 à S44 </a:t>
            </a:r>
            <a:r>
              <a:rPr lang="en-CA" sz="2800" dirty="0"/>
              <a:t>(ELI </a:t>
            </a:r>
            <a:r>
              <a:rPr lang="en-CA" sz="2800" dirty="0" err="1"/>
              <a:t>sem</a:t>
            </a:r>
            <a:r>
              <a:rPr lang="en-CA" sz="2800" dirty="0"/>
              <a:t> </a:t>
            </a:r>
            <a:r>
              <a:rPr lang="en-CA" sz="2800" dirty="0" err="1"/>
              <a:t>intégrées</a:t>
            </a:r>
            <a:r>
              <a:rPr lang="en-CA" sz="2800" dirty="0"/>
              <a:t>)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/>
              <a:t>Médecine </a:t>
            </a:r>
            <a:r>
              <a:rPr lang="en-CA" sz="2400" dirty="0" err="1"/>
              <a:t>sociale</a:t>
            </a:r>
            <a:r>
              <a:rPr lang="en-CA" sz="2400" dirty="0"/>
              <a:t> et </a:t>
            </a:r>
            <a:r>
              <a:rPr lang="en-CA" sz="2400" dirty="0" err="1"/>
              <a:t>engagée</a:t>
            </a:r>
            <a:r>
              <a:rPr lang="en-CA" sz="2400" dirty="0"/>
              <a:t> (7 </a:t>
            </a:r>
            <a:r>
              <a:rPr lang="en-CA" sz="2400" dirty="0" err="1"/>
              <a:t>périodes</a:t>
            </a:r>
            <a:r>
              <a:rPr lang="en-CA" sz="2400" dirty="0"/>
              <a:t> </a:t>
            </a:r>
            <a:r>
              <a:rPr lang="en-CA" sz="2400" dirty="0" err="1"/>
              <a:t>prédéterminées</a:t>
            </a:r>
            <a:r>
              <a:rPr lang="en-CA" sz="2400" dirty="0"/>
              <a:t>)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 err="1"/>
              <a:t>Soins</a:t>
            </a:r>
            <a:r>
              <a:rPr lang="en-CA" sz="2400" dirty="0"/>
              <a:t> </a:t>
            </a:r>
            <a:r>
              <a:rPr lang="en-CA" sz="2400" dirty="0" err="1"/>
              <a:t>palliatifs</a:t>
            </a:r>
            <a:r>
              <a:rPr lang="en-CA" sz="2400" dirty="0"/>
              <a:t> 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* </a:t>
            </a:r>
            <a:r>
              <a:rPr lang="en-US" sz="2800" b="1" dirty="0" err="1"/>
              <a:t>obligatoirement</a:t>
            </a:r>
            <a:r>
              <a:rPr lang="en-US" sz="2800" dirty="0"/>
              <a:t> </a:t>
            </a:r>
            <a:r>
              <a:rPr lang="en-US" sz="2800" dirty="0" err="1"/>
              <a:t>avant</a:t>
            </a:r>
            <a:r>
              <a:rPr lang="en-US" sz="2800" dirty="0"/>
              <a:t> le stage de </a:t>
            </a:r>
            <a:r>
              <a:rPr lang="en-US" sz="2800" dirty="0" err="1"/>
              <a:t>médecine</a:t>
            </a:r>
            <a:r>
              <a:rPr lang="en-US" sz="2800" dirty="0"/>
              <a:t> </a:t>
            </a:r>
            <a:r>
              <a:rPr lang="en-US" sz="2800" dirty="0" err="1"/>
              <a:t>d’urgence</a:t>
            </a:r>
            <a:endParaRPr lang="en-US" sz="2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6A3D57-2C93-0DBB-8488-34EE60BB7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67" y="941841"/>
            <a:ext cx="2656813" cy="2569028"/>
          </a:xfrm>
        </p:spPr>
        <p:txBody>
          <a:bodyPr/>
          <a:lstStyle/>
          <a:p>
            <a:r>
              <a:rPr lang="en-US" dirty="0"/>
              <a:t>CHOIX DE STAGES OBLIGATOIRES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9F6829-0986-E93F-E0D1-03446A3F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62" y="377825"/>
            <a:ext cx="2869247" cy="1019175"/>
          </a:xfrm>
        </p:spPr>
        <p:txBody>
          <a:bodyPr anchor="t"/>
          <a:lstStyle/>
          <a:p>
            <a:r>
              <a:rPr lang="en-US" sz="2800" b="1" dirty="0"/>
              <a:t>CONTRAINTES</a:t>
            </a:r>
          </a:p>
        </p:txBody>
      </p:sp>
    </p:spTree>
    <p:extLst>
      <p:ext uri="{BB962C8B-B14F-4D97-AF65-F5344CB8AC3E}">
        <p14:creationId xmlns:p14="http://schemas.microsoft.com/office/powerpoint/2010/main" val="226561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ADD8B-6385-6E2D-3722-77B241416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62BA3CB1-1F41-4442-7512-C8B23602EBEA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367315" y="170998"/>
            <a:ext cx="7834086" cy="6022974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  <a:spcAft>
                <a:spcPts val="1000"/>
              </a:spcAft>
            </a:pPr>
            <a:r>
              <a:rPr lang="en-CA" sz="2800" b="1" dirty="0"/>
              <a:t>Stages en 1ière et 2ième </a:t>
            </a:r>
            <a:r>
              <a:rPr lang="en-CA" sz="2800" b="1" dirty="0" err="1"/>
              <a:t>année</a:t>
            </a:r>
            <a:r>
              <a:rPr lang="en-CA" sz="2800" b="1" dirty="0"/>
              <a:t> </a:t>
            </a:r>
            <a:endParaRPr lang="en-CA" sz="2400" dirty="0"/>
          </a:p>
          <a:p>
            <a:pPr marL="984250" lvl="1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800" dirty="0" err="1"/>
              <a:t>Pédiatrie</a:t>
            </a:r>
            <a:r>
              <a:rPr lang="en-CA" sz="2800" dirty="0"/>
              <a:t> (ELI 1ière </a:t>
            </a:r>
            <a:r>
              <a:rPr lang="en-CA" sz="2800" dirty="0" err="1"/>
              <a:t>année</a:t>
            </a:r>
            <a:r>
              <a:rPr lang="en-CA" sz="2800" dirty="0"/>
              <a:t>)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 err="1"/>
              <a:t>Réguliers</a:t>
            </a:r>
            <a:r>
              <a:rPr lang="en-CA" sz="2400" b="1" dirty="0"/>
              <a:t>: S1 à S24; S37 à S56 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/>
              <a:t>ELI: TR entre </a:t>
            </a:r>
            <a:r>
              <a:rPr lang="en-CA" sz="2400" b="1" dirty="0"/>
              <a:t>S25 à S32</a:t>
            </a:r>
            <a:r>
              <a:rPr lang="en-CA" sz="2400" dirty="0"/>
              <a:t>;</a:t>
            </a:r>
            <a:r>
              <a:rPr lang="en-CA" sz="2400" b="1" dirty="0"/>
              <a:t> </a:t>
            </a:r>
            <a:r>
              <a:rPr lang="en-CA" sz="2400" dirty="0"/>
              <a:t>Shawi entre </a:t>
            </a:r>
            <a:r>
              <a:rPr lang="en-CA" sz="2400" b="1" dirty="0"/>
              <a:t>S9 à S32</a:t>
            </a:r>
          </a:p>
          <a:p>
            <a:pPr marL="984250" lvl="1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800" dirty="0" err="1"/>
              <a:t>Obstétrique</a:t>
            </a:r>
            <a:r>
              <a:rPr lang="en-CA" sz="2800" dirty="0"/>
              <a:t>-Gynécologie (ELI 1ière </a:t>
            </a:r>
            <a:r>
              <a:rPr lang="en-CA" sz="2800" dirty="0" err="1"/>
              <a:t>année</a:t>
            </a:r>
            <a:r>
              <a:rPr lang="en-CA" sz="2800" dirty="0"/>
              <a:t>)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 err="1"/>
              <a:t>Réguliers</a:t>
            </a:r>
            <a:r>
              <a:rPr lang="en-CA" sz="2400" dirty="0"/>
              <a:t>:</a:t>
            </a:r>
            <a:r>
              <a:rPr lang="en-CA" sz="2400" b="1" dirty="0"/>
              <a:t> S1 à S12; S25 à S56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/>
              <a:t>ELI: TR entre </a:t>
            </a:r>
            <a:r>
              <a:rPr lang="en-CA" sz="2400" b="1" dirty="0"/>
              <a:t>S17 à S24</a:t>
            </a:r>
            <a:r>
              <a:rPr lang="en-CA" sz="2400" dirty="0"/>
              <a:t>;</a:t>
            </a:r>
            <a:r>
              <a:rPr lang="en-CA" sz="2400" b="1" dirty="0"/>
              <a:t> </a:t>
            </a:r>
            <a:r>
              <a:rPr lang="en-CA" sz="2400" dirty="0"/>
              <a:t>Shawi entre </a:t>
            </a:r>
            <a:r>
              <a:rPr lang="en-CA" sz="2400" b="1" dirty="0"/>
              <a:t>S9 à S32</a:t>
            </a:r>
          </a:p>
          <a:p>
            <a:pPr marL="984250" lvl="1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800" dirty="0" err="1"/>
              <a:t>Psychiatrie</a:t>
            </a:r>
            <a:r>
              <a:rPr lang="en-CA" sz="2800" dirty="0"/>
              <a:t> 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 err="1"/>
              <a:t>Réguliers</a:t>
            </a:r>
            <a:r>
              <a:rPr lang="en-CA" sz="2400" dirty="0"/>
              <a:t>:</a:t>
            </a:r>
            <a:r>
              <a:rPr lang="en-CA" sz="2400" b="1" dirty="0"/>
              <a:t> S1 à S68 </a:t>
            </a:r>
          </a:p>
          <a:p>
            <a:pPr marL="1441450" lvl="2" indent="-298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CA" sz="2400" dirty="0"/>
              <a:t>ELI:</a:t>
            </a:r>
            <a:r>
              <a:rPr lang="en-CA" sz="2400" b="1" dirty="0"/>
              <a:t> S45 à S68</a:t>
            </a:r>
            <a:endParaRPr lang="en-CA" sz="2400" dirty="0"/>
          </a:p>
          <a:p>
            <a:pPr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CA" sz="2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45DAF-BD9C-907E-92FF-FBD122DF3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67" y="941841"/>
            <a:ext cx="2656813" cy="2569028"/>
          </a:xfrm>
        </p:spPr>
        <p:txBody>
          <a:bodyPr/>
          <a:lstStyle/>
          <a:p>
            <a:r>
              <a:rPr lang="en-US" dirty="0"/>
              <a:t>CHOIX DE STAGES OBLIGATOIRES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F5A7A9-27B9-C99C-F4D0-037E0056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62" y="377825"/>
            <a:ext cx="2916748" cy="1019175"/>
          </a:xfrm>
        </p:spPr>
        <p:txBody>
          <a:bodyPr anchor="t"/>
          <a:lstStyle/>
          <a:p>
            <a:r>
              <a:rPr lang="en-US" sz="2800" b="1" dirty="0"/>
              <a:t>CONTRAINTES</a:t>
            </a:r>
          </a:p>
        </p:txBody>
      </p:sp>
    </p:spTree>
    <p:extLst>
      <p:ext uri="{BB962C8B-B14F-4D97-AF65-F5344CB8AC3E}">
        <p14:creationId xmlns:p14="http://schemas.microsoft.com/office/powerpoint/2010/main" val="316840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5C008-C532-DC24-A23F-8EF6E8F15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CE8DD4F9-2387-CD73-3281-165DB31C162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530600" y="377826"/>
            <a:ext cx="8293100" cy="6022974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Stages </a:t>
            </a:r>
            <a:r>
              <a:rPr lang="en-US" sz="2800" b="1" dirty="0" err="1"/>
              <a:t>Ophtalmologie</a:t>
            </a:r>
            <a:r>
              <a:rPr lang="en-US" sz="2800" b="1" dirty="0"/>
              <a:t> &amp; </a:t>
            </a:r>
            <a:r>
              <a:rPr lang="en-US" sz="2800" b="1" dirty="0" err="1"/>
              <a:t>Anesthésie</a:t>
            </a:r>
            <a:endParaRPr lang="en-US" sz="2800" b="1" dirty="0"/>
          </a:p>
          <a:p>
            <a:pPr marL="11430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CA" sz="2800" dirty="0"/>
              <a:t>2 semaines </a:t>
            </a:r>
            <a:r>
              <a:rPr lang="fr-CA" sz="2800" b="1" dirty="0"/>
              <a:t>consécutives </a:t>
            </a:r>
            <a:r>
              <a:rPr lang="fr-CA" sz="2800" dirty="0"/>
              <a:t>de stage : 1 semaine dans chacun des domaines</a:t>
            </a:r>
          </a:p>
          <a:p>
            <a:pPr marL="11430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CA" sz="2800" b="1" dirty="0"/>
              <a:t>S45 à S72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Médecine </a:t>
            </a:r>
            <a:r>
              <a:rPr lang="en-US" sz="2800" b="1" dirty="0" err="1"/>
              <a:t>d’urgence</a:t>
            </a:r>
            <a:endParaRPr lang="en-US" sz="2800" b="1" dirty="0"/>
          </a:p>
          <a:p>
            <a:pPr marL="11430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/>
              <a:t>4 ELI TR et 2 Shawi </a:t>
            </a:r>
            <a:r>
              <a:rPr lang="en-US" sz="2800" b="1" dirty="0"/>
              <a:t>S37 à S40</a:t>
            </a:r>
            <a:r>
              <a:rPr lang="en-US" sz="2800" dirty="0"/>
              <a:t>;</a:t>
            </a:r>
            <a:r>
              <a:rPr lang="en-US" sz="2800" b="1" dirty="0"/>
              <a:t> </a:t>
            </a:r>
            <a:r>
              <a:rPr lang="en-US" sz="2800" dirty="0"/>
              <a:t>les </a:t>
            </a:r>
            <a:r>
              <a:rPr lang="en-US" sz="2800" dirty="0" err="1"/>
              <a:t>autres</a:t>
            </a:r>
            <a:r>
              <a:rPr lang="en-US" sz="2800" dirty="0"/>
              <a:t> </a:t>
            </a:r>
            <a:r>
              <a:rPr lang="en-US" sz="2800" b="1" dirty="0"/>
              <a:t>S45 à S72</a:t>
            </a:r>
          </a:p>
          <a:p>
            <a:pPr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/>
              <a:t>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/>
              <a:t>Gériatrie</a:t>
            </a:r>
            <a:endParaRPr lang="en-US" sz="2800" b="1" dirty="0"/>
          </a:p>
          <a:p>
            <a:pPr marL="11430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/>
              <a:t>6 </a:t>
            </a:r>
            <a:r>
              <a:rPr lang="en-US" sz="2800" dirty="0" err="1"/>
              <a:t>réguliers</a:t>
            </a:r>
            <a:r>
              <a:rPr lang="en-US" sz="2800" dirty="0"/>
              <a:t> </a:t>
            </a:r>
            <a:r>
              <a:rPr lang="en-US" sz="2800" b="1" dirty="0"/>
              <a:t>S33 à S36; </a:t>
            </a:r>
            <a:r>
              <a:rPr lang="en-US" sz="2800" dirty="0"/>
              <a:t>les </a:t>
            </a:r>
            <a:r>
              <a:rPr lang="en-US" sz="2800" dirty="0" err="1"/>
              <a:t>autres</a:t>
            </a:r>
            <a:r>
              <a:rPr lang="en-US" sz="2800" dirty="0"/>
              <a:t> </a:t>
            </a:r>
            <a:r>
              <a:rPr lang="en-US" sz="2800" b="1" dirty="0"/>
              <a:t>S45 à S72</a:t>
            </a:r>
          </a:p>
          <a:p>
            <a:pPr marL="11430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 err="1"/>
              <a:t>Préalable</a:t>
            </a:r>
            <a:r>
              <a:rPr lang="en-US" sz="2800" dirty="0"/>
              <a:t>: </a:t>
            </a:r>
            <a:r>
              <a:rPr lang="en-US" sz="2800" dirty="0" err="1"/>
              <a:t>Méd</a:t>
            </a:r>
            <a:r>
              <a:rPr lang="en-US" sz="2800" dirty="0"/>
              <a:t> interne et Med fam</a:t>
            </a:r>
          </a:p>
          <a:p>
            <a:pPr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pPr lvl="1" indent="0">
              <a:spcBef>
                <a:spcPts val="600"/>
              </a:spcBef>
              <a:spcAft>
                <a:spcPts val="600"/>
              </a:spcAft>
              <a:buNone/>
            </a:pPr>
            <a:endParaRPr lang="fr-CA" sz="28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79D9A9-5951-919A-7507-33FCF8DA3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67" y="941841"/>
            <a:ext cx="2656813" cy="2569028"/>
          </a:xfrm>
        </p:spPr>
        <p:txBody>
          <a:bodyPr/>
          <a:lstStyle/>
          <a:p>
            <a:r>
              <a:rPr lang="en-US" dirty="0"/>
              <a:t>CHOIX DE STAGES OBLIGATOIRES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DA82FA6-6AC2-2596-F200-9F167E72E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62" y="377825"/>
            <a:ext cx="2916748" cy="1019175"/>
          </a:xfrm>
        </p:spPr>
        <p:txBody>
          <a:bodyPr anchor="t"/>
          <a:lstStyle/>
          <a:p>
            <a:r>
              <a:rPr lang="en-US" sz="2800" b="1" dirty="0"/>
              <a:t>CONTRAINTES</a:t>
            </a:r>
          </a:p>
        </p:txBody>
      </p:sp>
    </p:spTree>
    <p:extLst>
      <p:ext uri="{BB962C8B-B14F-4D97-AF65-F5344CB8AC3E}">
        <p14:creationId xmlns:p14="http://schemas.microsoft.com/office/powerpoint/2010/main" val="22473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74ABF-0E91-F472-9E9C-B54E39AA4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C7E2097F-1A18-8977-C86B-B4E566592179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530600" y="377826"/>
            <a:ext cx="8293100" cy="602297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Stage Santé Communautaire</a:t>
            </a:r>
          </a:p>
          <a:p>
            <a:pPr marL="11430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/>
              <a:t>Stage de </a:t>
            </a:r>
            <a:r>
              <a:rPr lang="en-US" sz="2800" b="1" dirty="0"/>
              <a:t>4 </a:t>
            </a:r>
            <a:r>
              <a:rPr lang="en-US" sz="2800" b="1" dirty="0" err="1"/>
              <a:t>semaines</a:t>
            </a:r>
            <a:endParaRPr lang="en-US" sz="2800" b="1" dirty="0"/>
          </a:p>
          <a:p>
            <a:pPr marL="11430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 err="1"/>
              <a:t>Limité</a:t>
            </a:r>
            <a:r>
              <a:rPr lang="en-US" sz="2800" dirty="0"/>
              <a:t> à </a:t>
            </a:r>
            <a:r>
              <a:rPr lang="en-US" sz="2800" dirty="0" err="1"/>
              <a:t>certaines</a:t>
            </a:r>
            <a:r>
              <a:rPr lang="en-US" sz="2800" dirty="0"/>
              <a:t> </a:t>
            </a:r>
            <a:r>
              <a:rPr lang="en-US" sz="2800" dirty="0" err="1"/>
              <a:t>périodes</a:t>
            </a:r>
            <a:r>
              <a:rPr lang="en-US" sz="2800" dirty="0"/>
              <a:t> 2ième </a:t>
            </a:r>
            <a:r>
              <a:rPr lang="en-US" sz="2800" dirty="0" err="1"/>
              <a:t>année</a:t>
            </a:r>
            <a:endParaRPr lang="en-US" sz="2800" dirty="0"/>
          </a:p>
          <a:p>
            <a:pPr lvl="3">
              <a:spcAft>
                <a:spcPts val="500"/>
              </a:spcAft>
              <a:buFont typeface="Wingdings" pitchFamily="2" charset="2"/>
              <a:buChar char="ü"/>
            </a:pPr>
            <a:r>
              <a:rPr lang="en-CA" sz="2200" dirty="0"/>
              <a:t>S47-S50</a:t>
            </a:r>
          </a:p>
          <a:p>
            <a:pPr lvl="3">
              <a:spcAft>
                <a:spcPts val="500"/>
              </a:spcAft>
              <a:buFont typeface="Wingdings" pitchFamily="2" charset="2"/>
              <a:buChar char="ü"/>
            </a:pPr>
            <a:r>
              <a:rPr lang="en-CA" sz="2200" dirty="0"/>
              <a:t>S53-S56</a:t>
            </a:r>
          </a:p>
          <a:p>
            <a:pPr lvl="3">
              <a:spcAft>
                <a:spcPts val="500"/>
              </a:spcAft>
              <a:buFont typeface="Wingdings" pitchFamily="2" charset="2"/>
              <a:buChar char="ü"/>
            </a:pPr>
            <a:r>
              <a:rPr lang="en-CA" sz="2200" dirty="0"/>
              <a:t>S57-S60</a:t>
            </a:r>
          </a:p>
          <a:p>
            <a:pPr lvl="3">
              <a:spcAft>
                <a:spcPts val="500"/>
              </a:spcAft>
              <a:buFont typeface="Wingdings" pitchFamily="2" charset="2"/>
              <a:buChar char="ü"/>
            </a:pPr>
            <a:r>
              <a:rPr lang="en-CA" sz="2200" dirty="0"/>
              <a:t>S65-S68</a:t>
            </a:r>
          </a:p>
          <a:p>
            <a:pPr lvl="3">
              <a:spcAft>
                <a:spcPts val="500"/>
              </a:spcAft>
              <a:buFont typeface="Wingdings" pitchFamily="2" charset="2"/>
              <a:buChar char="ü"/>
            </a:pPr>
            <a:r>
              <a:rPr lang="en-CA" sz="2200" dirty="0"/>
              <a:t>S69-S72</a:t>
            </a:r>
            <a:endParaRPr lang="en-CA" sz="2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0FFB53-5CB9-D782-764D-9A18D17AB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67" y="941841"/>
            <a:ext cx="2656813" cy="2569028"/>
          </a:xfrm>
        </p:spPr>
        <p:txBody>
          <a:bodyPr/>
          <a:lstStyle/>
          <a:p>
            <a:r>
              <a:rPr lang="en-US" dirty="0"/>
              <a:t>CHOIX DE STAGES OBLIGATOIRES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207949D-5496-285F-567F-A0A18CC4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62" y="377825"/>
            <a:ext cx="2976125" cy="1019175"/>
          </a:xfrm>
        </p:spPr>
        <p:txBody>
          <a:bodyPr anchor="t"/>
          <a:lstStyle/>
          <a:p>
            <a:r>
              <a:rPr lang="en-US" sz="2800" b="1" dirty="0"/>
              <a:t>CONTRAINTES</a:t>
            </a:r>
          </a:p>
        </p:txBody>
      </p:sp>
    </p:spTree>
    <p:extLst>
      <p:ext uri="{BB962C8B-B14F-4D97-AF65-F5344CB8AC3E}">
        <p14:creationId xmlns:p14="http://schemas.microsoft.com/office/powerpoint/2010/main" val="8917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E679EA-13AC-D6EC-0C22-E6CD4A2E7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CA4BC9FA-D64D-37ED-13F6-9C2A37C8B21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530600" y="377826"/>
            <a:ext cx="8293100" cy="627235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Stages à option </a:t>
            </a:r>
            <a:r>
              <a:rPr lang="en-US" sz="2800" dirty="0" err="1"/>
              <a:t>lors</a:t>
            </a:r>
            <a:r>
              <a:rPr lang="en-US" sz="2800" dirty="0"/>
              <a:t> de </a:t>
            </a:r>
            <a:r>
              <a:rPr lang="en-US" sz="2800" dirty="0" err="1"/>
              <a:t>l’externat</a:t>
            </a:r>
            <a:endParaRPr lang="en-US" sz="2800" dirty="0"/>
          </a:p>
          <a:p>
            <a:pPr marL="1143000" lvl="1" indent="-457200"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 err="1"/>
              <a:t>Présentation</a:t>
            </a:r>
            <a:r>
              <a:rPr lang="en-US" sz="2800" dirty="0"/>
              <a:t> plus </a:t>
            </a:r>
            <a:r>
              <a:rPr lang="en-US" sz="2800" dirty="0" err="1"/>
              <a:t>détaillée</a:t>
            </a:r>
            <a:r>
              <a:rPr lang="en-US" sz="2800" dirty="0"/>
              <a:t> à </a:t>
            </a:r>
            <a:r>
              <a:rPr lang="en-US" sz="2800" dirty="0" err="1"/>
              <a:t>venir</a:t>
            </a:r>
            <a:r>
              <a:rPr lang="en-US" sz="2800" dirty="0"/>
              <a:t> au </a:t>
            </a:r>
            <a:r>
              <a:rPr lang="en-US" sz="2800" dirty="0" err="1"/>
              <a:t>printemps</a:t>
            </a:r>
            <a:endParaRPr lang="en-US" sz="2800" dirty="0"/>
          </a:p>
          <a:p>
            <a:pPr marL="1143000" lvl="1" indent="-457200"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CA" sz="2800" dirty="0">
                <a:solidFill>
                  <a:srgbClr val="000000"/>
                </a:solidFill>
              </a:rPr>
              <a:t>Réguliers: </a:t>
            </a:r>
            <a:r>
              <a:rPr lang="fr-CA" sz="2800" b="1" dirty="0">
                <a:solidFill>
                  <a:srgbClr val="000000"/>
                </a:solidFill>
              </a:rPr>
              <a:t>20</a:t>
            </a:r>
            <a:r>
              <a:rPr lang="fr-CA" sz="2800" dirty="0">
                <a:solidFill>
                  <a:srgbClr val="000000"/>
                </a:solidFill>
              </a:rPr>
              <a:t> </a:t>
            </a:r>
            <a:r>
              <a:rPr lang="fr-CA" sz="2800" b="1" dirty="0">
                <a:solidFill>
                  <a:srgbClr val="000000"/>
                </a:solidFill>
              </a:rPr>
              <a:t>semaines</a:t>
            </a:r>
            <a:r>
              <a:rPr lang="fr-CA" sz="2800" dirty="0">
                <a:solidFill>
                  <a:srgbClr val="000000"/>
                </a:solidFill>
              </a:rPr>
              <a:t> lors de l’externat (dont 6 semaines de sélectifs)</a:t>
            </a:r>
          </a:p>
          <a:p>
            <a:pPr marL="1143000" lvl="1" indent="-457200"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CA" sz="2800" dirty="0">
                <a:solidFill>
                  <a:srgbClr val="000000"/>
                </a:solidFill>
              </a:rPr>
              <a:t>ELI: </a:t>
            </a:r>
            <a:r>
              <a:rPr lang="fr-CA" sz="2800" b="1" dirty="0">
                <a:solidFill>
                  <a:srgbClr val="000000"/>
                </a:solidFill>
              </a:rPr>
              <a:t>14 semaines </a:t>
            </a:r>
            <a:endParaRPr lang="en-US" sz="2800" b="1" dirty="0"/>
          </a:p>
          <a:p>
            <a:pPr marL="1143000" lvl="1" indent="-457200"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CA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10 à 12</a:t>
            </a:r>
            <a:r>
              <a:rPr lang="fr-CA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fr-CA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semaines</a:t>
            </a:r>
            <a:r>
              <a:rPr lang="fr-CA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en stage à option avant le dépôt du dossier CaRMS (</a:t>
            </a:r>
            <a:r>
              <a:rPr lang="fr-CA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S56</a:t>
            </a:r>
            <a:r>
              <a:rPr lang="fr-CA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EF08E8-C8FD-0203-C063-8360EFAD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67" y="941841"/>
            <a:ext cx="2656813" cy="2569028"/>
          </a:xfrm>
        </p:spPr>
        <p:txBody>
          <a:bodyPr/>
          <a:lstStyle/>
          <a:p>
            <a:r>
              <a:rPr lang="en-US" dirty="0"/>
              <a:t>CHOIX DE STAGES OBLIGATOIRES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C6774F-F942-41DD-BDD1-9ECBD249A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62" y="377825"/>
            <a:ext cx="2904873" cy="1019175"/>
          </a:xfrm>
        </p:spPr>
        <p:txBody>
          <a:bodyPr anchor="t"/>
          <a:lstStyle/>
          <a:p>
            <a:r>
              <a:rPr lang="en-US" sz="2800" b="1" dirty="0"/>
              <a:t>CONTRAINTES</a:t>
            </a:r>
          </a:p>
        </p:txBody>
      </p:sp>
    </p:spTree>
    <p:extLst>
      <p:ext uri="{BB962C8B-B14F-4D97-AF65-F5344CB8AC3E}">
        <p14:creationId xmlns:p14="http://schemas.microsoft.com/office/powerpoint/2010/main" val="1432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B76B5-0315-DE73-4B89-75D9280AF97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70110" y="399574"/>
            <a:ext cx="3346971" cy="2465003"/>
          </a:xfrm>
        </p:spPr>
        <p:txBody>
          <a:bodyPr anchor="t">
            <a:normAutofit/>
          </a:bodyPr>
          <a:lstStyle/>
          <a:p>
            <a:pPr algn="ctr"/>
            <a:r>
              <a:rPr lang="en-US" sz="5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AGENDA</a:t>
            </a:r>
          </a:p>
        </p:txBody>
      </p:sp>
      <p:graphicFrame>
        <p:nvGraphicFramePr>
          <p:cNvPr id="10" name="TextBox 7">
            <a:extLst>
              <a:ext uri="{FF2B5EF4-FFF2-40B4-BE49-F238E27FC236}">
                <a16:creationId xmlns:a16="http://schemas.microsoft.com/office/drawing/2014/main" id="{83CD27A9-89EA-183B-CAC1-94351719AC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84906"/>
              </p:ext>
            </p:extLst>
          </p:nvPr>
        </p:nvGraphicFramePr>
        <p:xfrm>
          <a:off x="3529852" y="399574"/>
          <a:ext cx="8483078" cy="391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699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137D1-AC4A-6B0B-D391-986FC4DF7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8DDD6A-9F46-C3B3-2B01-FACCB54CF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2CBA1-C51A-1C5D-3E00-F17F17C9A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02" y="1720735"/>
            <a:ext cx="5386649" cy="4091262"/>
          </a:xfrm>
        </p:spPr>
        <p:txBody>
          <a:bodyPr>
            <a:normAutofit/>
          </a:bodyPr>
          <a:lstStyle/>
          <a:p>
            <a:r>
              <a:rPr lang="en-US" sz="3200" dirty="0"/>
              <a:t>DES STAGES OBLIGATOIRES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D4B996-1461-2FB8-BABF-FEE27A6E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6708371" cy="119766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PRÉFÉRENCES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02909B-A7DD-7129-E615-FAFA6CBC0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48" y="3043230"/>
            <a:ext cx="3501405" cy="299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0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6E4F5-7208-1D1D-980F-E8B0F4F66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0C0993-4693-5EF2-153F-7EDF7140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" y="593359"/>
            <a:ext cx="10515600" cy="9115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err="1">
                <a:solidFill>
                  <a:srgbClr val="0070C0"/>
                </a:solidFill>
                <a:latin typeface="Arial"/>
                <a:cs typeface="Arial"/>
              </a:rPr>
              <a:t>Quelques</a:t>
            </a:r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b="1" err="1">
                <a:solidFill>
                  <a:srgbClr val="0070C0"/>
                </a:solidFill>
                <a:latin typeface="Arial"/>
                <a:cs typeface="Arial"/>
              </a:rPr>
              <a:t>consignes</a:t>
            </a:r>
            <a:endParaRPr lang="en-US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E0D3A3-6CFD-817F-5FAA-FBB28EC186AF}"/>
              </a:ext>
            </a:extLst>
          </p:cNvPr>
          <p:cNvSpPr txBox="1"/>
          <p:nvPr/>
        </p:nvSpPr>
        <p:spPr>
          <a:xfrm>
            <a:off x="552450" y="1659729"/>
            <a:ext cx="10069830" cy="40626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Le formulaire pour indiquer vos préférences de stages obligatoires est accessible du </a:t>
            </a:r>
            <a:r>
              <a:rPr lang="fr-CA" sz="2400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14 mars à 8 h au </a:t>
            </a:r>
            <a:r>
              <a:rPr lang="fr-CA" sz="2400" b="1" dirty="0">
                <a:solidFill>
                  <a:srgbClr val="000000"/>
                </a:solidFill>
                <a:latin typeface="Arial"/>
                <a:cs typeface="Arial"/>
              </a:rPr>
              <a:t>19 mars 9h</a:t>
            </a:r>
            <a:r>
              <a:rPr lang="fr-CA" sz="2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. Il est crucial de le soumettre dans cette période.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fr-CA" sz="2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Le formulaire peut être soumis plusieurs fois; seule </a:t>
            </a:r>
            <a:r>
              <a:rPr lang="fr-CA" sz="2400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la dernière version</a:t>
            </a:r>
            <a:r>
              <a:rPr lang="fr-CA" sz="2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sera prise en compte. Vous recevrez un accusé de réception par courriel. </a:t>
            </a: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endParaRPr lang="fr-CA" sz="2400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fr-CA" sz="2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Vous disposez de </a:t>
            </a:r>
            <a:r>
              <a:rPr lang="fr-CA" sz="2400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4 heures</a:t>
            </a:r>
            <a:r>
              <a:rPr lang="fr-CA" sz="2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pour le remplir (aucune sauvegarde possible, désolé). </a:t>
            </a:r>
          </a:p>
          <a:p>
            <a:pPr>
              <a:buFont typeface="Wingdings" panose="05000000000000000000" pitchFamily="2" charset="2"/>
              <a:buChar char="§"/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464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98431-7450-81B6-C627-1415D14A3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FCDFBDD-837F-7320-5A02-2D35CFC6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" y="593359"/>
            <a:ext cx="10515600" cy="9115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err="1">
                <a:solidFill>
                  <a:srgbClr val="0070C0"/>
                </a:solidFill>
                <a:latin typeface="Arial"/>
                <a:cs typeface="Arial"/>
              </a:rPr>
              <a:t>Quelques</a:t>
            </a:r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b="1" err="1">
                <a:solidFill>
                  <a:srgbClr val="0070C0"/>
                </a:solidFill>
                <a:latin typeface="Arial"/>
                <a:cs typeface="Arial"/>
              </a:rPr>
              <a:t>consignes</a:t>
            </a:r>
            <a:endParaRPr lang="en-US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2EDB1A-AC87-06D4-763F-22484D57ECFD}"/>
              </a:ext>
            </a:extLst>
          </p:cNvPr>
          <p:cNvSpPr txBox="1"/>
          <p:nvPr/>
        </p:nvSpPr>
        <p:spPr>
          <a:xfrm>
            <a:off x="552450" y="1659729"/>
            <a:ext cx="1006983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CA" sz="2400" dirty="0">
                <a:solidFill>
                  <a:srgbClr val="000000"/>
                </a:solidFill>
                <a:latin typeface="Arial"/>
                <a:cs typeface="Arial"/>
              </a:rPr>
              <a:t>Précisez seulement les préférences pour les stages qui vous tiennent à </a:t>
            </a:r>
            <a:r>
              <a:rPr lang="fr-CA" sz="2400" err="1">
                <a:solidFill>
                  <a:srgbClr val="000000"/>
                </a:solidFill>
                <a:latin typeface="Arial"/>
                <a:cs typeface="Arial"/>
              </a:rPr>
              <a:t>coeur</a:t>
            </a:r>
            <a:r>
              <a:rPr lang="fr-CA" sz="24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endParaRPr lang="fr-CA" sz="2400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endParaRPr lang="fr-CA" sz="2400" dirty="0">
              <a:latin typeface="Arial"/>
              <a:cs typeface="Arial"/>
            </a:endParaRPr>
          </a:p>
          <a:p>
            <a:r>
              <a:rPr lang="fr-CA" sz="2400" dirty="0">
                <a:latin typeface="Arial"/>
                <a:ea typeface="Calibri" panose="020F0502020204030204"/>
                <a:cs typeface="Calibri" panose="020F0502020204030204"/>
              </a:rPr>
              <a:t>Trop de choix </a:t>
            </a:r>
            <a:r>
              <a:rPr lang="fr-CA" sz="2400" b="1" dirty="0">
                <a:latin typeface="Arial"/>
                <a:ea typeface="Calibri" panose="020F0502020204030204"/>
                <a:cs typeface="Calibri" panose="020F0502020204030204"/>
              </a:rPr>
              <a:t>diminuent la précision</a:t>
            </a:r>
            <a:r>
              <a:rPr lang="fr-CA" sz="2400" dirty="0">
                <a:latin typeface="Arial"/>
                <a:ea typeface="Calibri" panose="020F0502020204030204"/>
                <a:cs typeface="Calibri" panose="020F0502020204030204"/>
              </a:rPr>
              <a:t> de vos préférences. </a:t>
            </a:r>
          </a:p>
        </p:txBody>
      </p:sp>
    </p:spTree>
    <p:extLst>
      <p:ext uri="{BB962C8B-B14F-4D97-AF65-F5344CB8AC3E}">
        <p14:creationId xmlns:p14="http://schemas.microsoft.com/office/powerpoint/2010/main" val="20601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6E4F5-7208-1D1D-980F-E8B0F4F66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0C0993-4693-5EF2-153F-7EDF7140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" y="479598"/>
            <a:ext cx="10515600" cy="9115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Pour </a:t>
            </a:r>
            <a:r>
              <a:rPr lang="en-US" b="1" dirty="0" err="1">
                <a:solidFill>
                  <a:srgbClr val="0070C0"/>
                </a:solidFill>
                <a:latin typeface="Arial"/>
                <a:cs typeface="Arial"/>
              </a:rPr>
              <a:t>chaque</a:t>
            </a: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 stage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7ABD0F-F5DF-954C-E931-EAC70094122F}"/>
              </a:ext>
            </a:extLst>
          </p:cNvPr>
          <p:cNvSpPr txBox="1"/>
          <p:nvPr/>
        </p:nvSpPr>
        <p:spPr>
          <a:xfrm>
            <a:off x="514349" y="1391191"/>
            <a:ext cx="10791826" cy="37792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CA" kern="100" dirty="0">
                <a:effectLst/>
                <a:latin typeface="Arial"/>
                <a:ea typeface="figtree"/>
                <a:cs typeface="figtree"/>
              </a:rPr>
              <a:t>Indiquez </a:t>
            </a:r>
            <a:r>
              <a:rPr lang="fr-CA" b="1" kern="100" dirty="0">
                <a:effectLst/>
                <a:latin typeface="Arial"/>
                <a:ea typeface="figtree"/>
                <a:cs typeface="figtree"/>
              </a:rPr>
              <a:t>1 </a:t>
            </a:r>
            <a:r>
              <a:rPr lang="fr-CA" b="1" kern="100" dirty="0">
                <a:latin typeface="Arial"/>
                <a:ea typeface="figtree"/>
                <a:cs typeface="figtree"/>
              </a:rPr>
              <a:t>à 3 </a:t>
            </a:r>
            <a:r>
              <a:rPr lang="fr-CA" b="1" kern="100" dirty="0">
                <a:effectLst/>
                <a:latin typeface="Arial"/>
                <a:ea typeface="figtree"/>
                <a:cs typeface="figtree"/>
              </a:rPr>
              <a:t>préférences par stage</a:t>
            </a:r>
            <a:r>
              <a:rPr lang="fr-CA" kern="100" dirty="0">
                <a:effectLst/>
                <a:latin typeface="Arial"/>
                <a:ea typeface="figtree"/>
                <a:cs typeface="figtree"/>
              </a:rPr>
              <a:t> (milieux et périodes), par ordre de </a:t>
            </a:r>
            <a:r>
              <a:rPr lang="fr-CA" kern="100" dirty="0">
                <a:latin typeface="Arial"/>
                <a:ea typeface="figtree"/>
                <a:cs typeface="figtree"/>
              </a:rPr>
              <a:t>priorité.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CA" kern="100" dirty="0">
                <a:effectLst/>
                <a:latin typeface="Arial"/>
                <a:ea typeface="figtree"/>
                <a:cs typeface="figtree"/>
              </a:rPr>
              <a:t>Les options disponibles sont listées dans le formulaire.</a:t>
            </a:r>
          </a:p>
          <a:p>
            <a:pPr lvl="0">
              <a:lnSpc>
                <a:spcPct val="115000"/>
              </a:lnSpc>
              <a:spcAft>
                <a:spcPts val="800"/>
              </a:spcAft>
            </a:pPr>
            <a:endParaRPr lang="fr-CA" b="1" dirty="0">
              <a:latin typeface="Arial"/>
              <a:cs typeface="Arial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fr-CA" b="1" dirty="0">
                <a:latin typeface="Arial"/>
                <a:cs typeface="Arial"/>
              </a:rPr>
              <a:t>Comment seront générés les horaires de stages ?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CA" dirty="0">
                <a:latin typeface="Arial"/>
                <a:cs typeface="Arial"/>
              </a:rPr>
              <a:t>Les milieux/périodes sur une même ligne sont considérés comme également prioritaires.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CA" dirty="0">
                <a:latin typeface="Arial"/>
                <a:cs typeface="Arial"/>
              </a:rPr>
              <a:t>Les lignes supérieures ont plus de poids que les suivantes.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br>
              <a:rPr lang="fr-CA" dirty="0">
                <a:effectLst/>
                <a:latin typeface="figtree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CA" sz="4800" dirty="0">
                <a:solidFill>
                  <a:schemeClr val="accent2"/>
                </a:solidFill>
                <a:latin typeface="figtree"/>
              </a:rPr>
              <a:t> </a:t>
            </a:r>
            <a:r>
              <a:rPr lang="fr-CA" b="1" dirty="0">
                <a:solidFill>
                  <a:schemeClr val="accent1">
                    <a:lumMod val="76000"/>
                  </a:schemeClr>
                </a:solidFill>
                <a:latin typeface="figtree"/>
              </a:rPr>
              <a:t>Un algorithme traitera l'ensemble des préférences afin d'offrir un parcours personnalisé à chacun, et ce, de la façon la plus équitable possible.</a:t>
            </a:r>
          </a:p>
        </p:txBody>
      </p:sp>
    </p:spTree>
    <p:extLst>
      <p:ext uri="{BB962C8B-B14F-4D97-AF65-F5344CB8AC3E}">
        <p14:creationId xmlns:p14="http://schemas.microsoft.com/office/powerpoint/2010/main" val="16672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D0B6869-B1A3-61EA-B6D0-734FCD82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18" y="1524715"/>
            <a:ext cx="10210531" cy="2386800"/>
          </a:xfrm>
        </p:spPr>
        <p:txBody>
          <a:bodyPr>
            <a:normAutofit/>
          </a:bodyPr>
          <a:lstStyle/>
          <a:p>
            <a:r>
              <a:rPr lang="fr-CA">
                <a:solidFill>
                  <a:schemeClr val="bg1"/>
                </a:solidFill>
              </a:rPr>
              <a:t>Comment transmettre vos préférences ?</a:t>
            </a:r>
          </a:p>
        </p:txBody>
      </p:sp>
    </p:spTree>
    <p:extLst>
      <p:ext uri="{BB962C8B-B14F-4D97-AF65-F5344CB8AC3E}">
        <p14:creationId xmlns:p14="http://schemas.microsoft.com/office/powerpoint/2010/main" val="24753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CB515B8-E576-D598-4448-9FE41488E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97" y="10307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2B5EE5F2-B397-6B2B-74E6-4BE440F6EF96}"/>
              </a:ext>
            </a:extLst>
          </p:cNvPr>
          <p:cNvSpPr txBox="1">
            <a:spLocks/>
          </p:cNvSpPr>
          <p:nvPr/>
        </p:nvSpPr>
        <p:spPr>
          <a:xfrm>
            <a:off x="509845" y="1436570"/>
            <a:ext cx="11172309" cy="39848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dirty="0">
                <a:solidFill>
                  <a:srgbClr val="0B113A"/>
                </a:solidFill>
                <a:latin typeface="Arial"/>
                <a:cs typeface="Arial"/>
              </a:rPr>
              <a:t>Pour accéder au formulaire: </a:t>
            </a:r>
            <a:r>
              <a:rPr lang="fr-CA" dirty="0">
                <a:solidFill>
                  <a:srgbClr val="0B113A"/>
                </a:solidFill>
                <a:latin typeface="Arial"/>
                <a:cs typeface="Arial"/>
                <a:hlinkClick r:id="rId2"/>
              </a:rPr>
              <a:t>Préférences de stages obligatoires</a:t>
            </a:r>
            <a:endParaRPr lang="fr-CA" dirty="0">
              <a:solidFill>
                <a:srgbClr val="0B113A"/>
              </a:solidFill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CA">
              <a:solidFill>
                <a:srgbClr val="0B113A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>
                <a:solidFill>
                  <a:srgbClr val="0B113A"/>
                </a:solidFill>
                <a:latin typeface="Arial"/>
                <a:cs typeface="Arial"/>
              </a:rPr>
              <a:t>Votre nom, courriel s’affichera ainsi que votre type d’externat*</a:t>
            </a:r>
          </a:p>
          <a:p>
            <a:pPr marL="0" indent="0">
              <a:buNone/>
            </a:pPr>
            <a:r>
              <a:rPr lang="fr-CA" sz="2000" dirty="0">
                <a:solidFill>
                  <a:srgbClr val="0B113A"/>
                </a:solidFill>
                <a:latin typeface="Arial"/>
                <a:cs typeface="Arial"/>
              </a:rPr>
              <a:t>   Exemple:</a:t>
            </a:r>
          </a:p>
          <a:p>
            <a:pPr marL="0" indent="0">
              <a:buNone/>
            </a:pPr>
            <a:endParaRPr lang="fr-CA">
              <a:solidFill>
                <a:srgbClr val="0B113A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fr-CA" sz="2400" i="1" dirty="0">
              <a:solidFill>
                <a:srgbClr val="0B113A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fr-CA" sz="1600" i="1" dirty="0">
                <a:solidFill>
                  <a:srgbClr val="0B113A"/>
                </a:solidFill>
                <a:latin typeface="Arial"/>
                <a:cs typeface="Arial"/>
              </a:rPr>
              <a:t>*Les milieux et les semaines proposées pour chacun des stages seront en fonction de votre type d’externat.</a:t>
            </a:r>
            <a:r>
              <a:rPr lang="fr-CA" i="1" dirty="0">
                <a:solidFill>
                  <a:srgbClr val="0B113A"/>
                </a:solidFill>
                <a:latin typeface="Arial"/>
                <a:cs typeface="Arial"/>
              </a:rPr>
              <a:t> </a:t>
            </a:r>
            <a:endParaRPr lang="fr-CA">
              <a:latin typeface="Arial"/>
              <a:cs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282CF71-DB36-120D-5D90-705D0FC8E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43" y="3046683"/>
            <a:ext cx="5590408" cy="95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8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0F487-9F65-40AB-E01B-F5EC2720A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3BFEF1-2B63-C012-B75D-D2980816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8303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0ABA0C-34A1-992B-C583-8B2B38B9DBE4}"/>
              </a:ext>
            </a:extLst>
          </p:cNvPr>
          <p:cNvSpPr txBox="1"/>
          <p:nvPr/>
        </p:nvSpPr>
        <p:spPr>
          <a:xfrm>
            <a:off x="-176364" y="1522095"/>
            <a:ext cx="1032730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2"/>
            <a:r>
              <a:rPr lang="fr-CA" sz="2400">
                <a:solidFill>
                  <a:srgbClr val="242424"/>
                </a:solidFill>
                <a:latin typeface="Segoe UI"/>
                <a:ea typeface="Calibri"/>
                <a:cs typeface="Segoe UI"/>
              </a:rPr>
              <a:t>b. Sélectionnez autant de milieux ou de périodes que vous le préférez, puis cliquez sur « Ajouter » :</a:t>
            </a:r>
            <a:endParaRPr lang="fr-FR" sz="2400">
              <a:ea typeface="Calibri" panose="020F0502020204030204"/>
              <a:cs typeface="Calibri" panose="020F0502020204030204"/>
            </a:endParaRPr>
          </a:p>
          <a:p>
            <a:endParaRPr lang="fr-CA" sz="4800">
              <a:solidFill>
                <a:srgbClr val="242424"/>
              </a:solidFill>
              <a:latin typeface="Segoe UI"/>
              <a:ea typeface="Calibri"/>
              <a:cs typeface="Segoe UI"/>
            </a:endParaRPr>
          </a:p>
          <a:p>
            <a:endParaRPr lang="fr-CA" sz="4800">
              <a:solidFill>
                <a:srgbClr val="242424"/>
              </a:solidFill>
              <a:latin typeface="Segoe UI"/>
              <a:ea typeface="Calibri"/>
              <a:cs typeface="Segoe U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03AEC3E-C7F4-054B-AA8D-D378FCE64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8" y="2305050"/>
            <a:ext cx="8963025" cy="304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342F59A-F230-651A-BBED-878CEE7292B7}"/>
              </a:ext>
            </a:extLst>
          </p:cNvPr>
          <p:cNvSpPr txBox="1"/>
          <p:nvPr/>
        </p:nvSpPr>
        <p:spPr>
          <a:xfrm>
            <a:off x="0" y="5353050"/>
            <a:ext cx="10572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0430"/>
            <a:r>
              <a:rPr lang="en-US" sz="1200" i="1">
                <a:solidFill>
                  <a:srgbClr val="242424"/>
                </a:solidFill>
                <a:latin typeface="Segoe UI"/>
                <a:cs typeface="Segoe UI"/>
              </a:rPr>
              <a:t>N.B. : Selon votre type d’externat, il peut arriver qu’un seul milieu ne soit disponible. Par exemple, tous les externes centralités à l’hôpital Maisonneuve-Rosemont doivent faire le stage de Chirurgie dans ce milieu de stage.</a:t>
            </a:r>
          </a:p>
        </p:txBody>
      </p:sp>
    </p:spTree>
    <p:extLst>
      <p:ext uri="{BB962C8B-B14F-4D97-AF65-F5344CB8AC3E}">
        <p14:creationId xmlns:p14="http://schemas.microsoft.com/office/powerpoint/2010/main" val="14823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AE181-D0F4-2C01-FD65-52A07FB44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63D6477-D468-40F5-28E5-6863510A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8303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82058C-85B0-FF1C-8D80-30D157C56553}"/>
              </a:ext>
            </a:extLst>
          </p:cNvPr>
          <p:cNvSpPr txBox="1"/>
          <p:nvPr/>
        </p:nvSpPr>
        <p:spPr>
          <a:xfrm>
            <a:off x="-843114" y="1607820"/>
            <a:ext cx="1032730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0" lvl="2"/>
            <a:r>
              <a:rPr lang="fr-CA" sz="2000">
                <a:solidFill>
                  <a:srgbClr val="242424"/>
                </a:solidFill>
                <a:latin typeface="Segoe UI"/>
                <a:ea typeface="Calibri"/>
                <a:cs typeface="Segoe UI"/>
              </a:rPr>
              <a:t>c. Ajoutez jusqu’à 3 choix qui seront traités selon l’ordre de priorité indiqué, lors de la création des horaires de stages :</a:t>
            </a:r>
          </a:p>
          <a:p>
            <a:pPr lvl="2"/>
            <a:endParaRPr lang="fr-CA" sz="2400">
              <a:solidFill>
                <a:srgbClr val="242424"/>
              </a:solidFill>
              <a:latin typeface="Segoe UI"/>
              <a:ea typeface="Calibri"/>
              <a:cs typeface="Segoe U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52ECEF-1B09-D98F-2E4F-3087CBEFA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347913"/>
            <a:ext cx="88773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23415-F18D-4D4D-6A94-4A0E87987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B32805A-8DF7-596F-4CE0-B61A7CB5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21" y="4149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A7E47D9-079A-8E61-DD67-D862A66E18EF}"/>
              </a:ext>
            </a:extLst>
          </p:cNvPr>
          <p:cNvSpPr txBox="1"/>
          <p:nvPr/>
        </p:nvSpPr>
        <p:spPr>
          <a:xfrm>
            <a:off x="1104900" y="1847850"/>
            <a:ext cx="95535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Lorsque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vous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aurez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spécifié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des choix pour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tous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les stages qui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vous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sont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prioritaires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,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soumettez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le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formulaire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en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cliquant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sur le bouton </a:t>
            </a:r>
            <a:endParaRPr lang="en-US" sz="4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64941D-9A37-4E2E-1079-BE39A8635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676525"/>
            <a:ext cx="2952750" cy="571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5DF155-D9F5-80A5-AB71-354B8561FAEE}"/>
              </a:ext>
            </a:extLst>
          </p:cNvPr>
          <p:cNvSpPr txBox="1"/>
          <p:nvPr/>
        </p:nvSpPr>
        <p:spPr>
          <a:xfrm>
            <a:off x="1104148" y="4083843"/>
            <a:ext cx="9442784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b="1" u="sng" dirty="0">
                <a:solidFill>
                  <a:srgbClr val="C00000"/>
                </a:solidFill>
                <a:ea typeface="Calibri"/>
                <a:cs typeface="Calibri"/>
              </a:rPr>
              <a:t>Important</a:t>
            </a:r>
          </a:p>
          <a:p>
            <a:r>
              <a:rPr lang="fr-CA" sz="2000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Le formulaire peut être soumis plusieurs fois; seule la </a:t>
            </a:r>
            <a:r>
              <a:rPr lang="fr-CA" sz="2000" b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dernière version</a:t>
            </a:r>
            <a:r>
              <a:rPr lang="fr-CA" sz="2000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sera prise en compte. Assurez-vous qu'il est complet, car il n'y a pas d'enregistrement temporaire de vos choix. Vous recevrez un accusé de réception par courriel.</a:t>
            </a:r>
            <a:endParaRPr lang="fr-CA" sz="2000">
              <a:solidFill>
                <a:srgbClr val="C00000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647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8DD61-89BA-DA8D-B3AB-34EF9FB1D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BDED0D-89F2-792C-340E-BD60B769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8303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51938CD-4799-C376-0F89-4EB2FCAD35FB}"/>
              </a:ext>
            </a:extLst>
          </p:cNvPr>
          <p:cNvSpPr txBox="1"/>
          <p:nvPr/>
        </p:nvSpPr>
        <p:spPr>
          <a:xfrm>
            <a:off x="628650" y="1716881"/>
            <a:ext cx="9553575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Exemple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: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Indiquer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une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préférence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pour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effectuer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son stage de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Gériatrie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(MMD4507)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en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début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d'année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(entre la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semaine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1 et la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semaine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8 du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calendrier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) .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75253B-6AB9-5395-2491-DBD2045E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43" y="2730226"/>
            <a:ext cx="7734300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937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5F79A-3BE9-BAC5-475F-E1E6B0E6D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76" r="9091" b="571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600" b="1" dirty="0">
                <a:ln w="0"/>
                <a:solidFill>
                  <a:schemeClr val="bg1"/>
                </a:solidFill>
                <a:effectLst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C’EST BIENTÔT UN GRAND DÉPART POUR VOUS!!</a:t>
            </a:r>
            <a:endParaRPr lang="en-US" sz="6600" b="1" u="sng" dirty="0">
              <a:ln w="0"/>
              <a:solidFill>
                <a:schemeClr val="bg1"/>
              </a:solidFill>
              <a:effectLst/>
              <a:latin typeface="Arial Narrow" panose="020B0604020202020204" pitchFamily="34" charset="0"/>
              <a:ea typeface="+mj-ea"/>
              <a:cs typeface="Arial Narrow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9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5C321-90A2-28A9-A320-28059ABE1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40C47A-83A1-D70D-B7E5-3C61DA7A2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8303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448EEC8-6062-A07D-3C9C-1517869F16F5}"/>
              </a:ext>
            </a:extLst>
          </p:cNvPr>
          <p:cNvSpPr txBox="1"/>
          <p:nvPr/>
        </p:nvSpPr>
        <p:spPr>
          <a:xfrm>
            <a:off x="518361" y="1616618"/>
            <a:ext cx="955357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Exemple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: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Prioriser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le CHUM (NCH) pour le stage de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Médecine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(MMD3701),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suivi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de l'Hôpital Maisonneuve-Rosemont (HMR)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si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la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capacité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d'accueil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est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atteinte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.</a:t>
            </a:r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CE71BE-D500-DF18-0CB3-245D88BD8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800" y="2539917"/>
            <a:ext cx="7762875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90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35668-0407-B505-6F71-564A069E7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815B095-E97C-1E8E-4C1F-5732B68C3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8303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B82CF3-5A46-CB93-F6D9-13F0E5002421}"/>
              </a:ext>
            </a:extLst>
          </p:cNvPr>
          <p:cNvSpPr txBox="1"/>
          <p:nvPr/>
        </p:nvSpPr>
        <p:spPr>
          <a:xfrm>
            <a:off x="518361" y="1616618"/>
            <a:ext cx="1015515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Exemple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: Demander à ne pas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effectuer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son stage de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Médecine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(MMD3701) au CHUM.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800100" lvl="1" indent="-342900">
              <a:buFont typeface="Wingdings"/>
              <a:buChar char="Ø"/>
            </a:pP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On doit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donc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indiquer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une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préférence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pour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tous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les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autres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milieux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proposés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.</a:t>
            </a:r>
            <a:endParaRPr lang="en-US" dirty="0">
              <a:ea typeface="Calibri"/>
              <a:cs typeface="Calibri"/>
            </a:endParaRPr>
          </a:p>
          <a:p>
            <a:pPr marL="800100" lvl="1" indent="-342900">
              <a:buFont typeface="Wingdings"/>
              <a:buChar char="Ø"/>
            </a:pPr>
            <a:endParaRPr lang="en-US" sz="200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pPr marL="342900" indent="-342900">
              <a:buFont typeface="Wingdings"/>
              <a:buChar char="Ø"/>
            </a:pPr>
            <a:endParaRPr lang="en-US" sz="200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00E84C-1060-EF7C-DA9A-FD11F1B1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3" y="2781050"/>
            <a:ext cx="7762875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1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04683-D3DB-724E-A202-87A24FB28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5CE4894-3698-B58F-389B-2E1C0AB1C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8303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480C25-83E8-C138-9D74-568EBC8626BF}"/>
              </a:ext>
            </a:extLst>
          </p:cNvPr>
          <p:cNvSpPr txBox="1"/>
          <p:nvPr/>
        </p:nvSpPr>
        <p:spPr>
          <a:xfrm>
            <a:off x="518361" y="1616618"/>
            <a:ext cx="1050607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Exemple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: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Prioriser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un milieu et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certaines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périodes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pour le stage de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pédiatrie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(MMD3703). </a:t>
            </a:r>
            <a:endParaRPr lang="en-US" sz="2000" dirty="0">
              <a:solidFill>
                <a:srgbClr val="242424"/>
              </a:solidFill>
              <a:latin typeface="Segoe UI"/>
              <a:ea typeface="Calibri"/>
              <a:cs typeface="Segoe UI"/>
            </a:endParaRPr>
          </a:p>
          <a:p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  N.B.: Les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lignes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seront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prises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en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compte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de manière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individuelle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,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donc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l'indiquer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dans un seul et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même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choix :</a:t>
            </a:r>
          </a:p>
          <a:p>
            <a:pPr marL="800100" lvl="1" indent="-342900">
              <a:buFont typeface="Wingdings"/>
              <a:buChar char="Ø"/>
            </a:pPr>
            <a:endParaRPr lang="en-US" sz="200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pPr marL="342900" indent="-342900">
              <a:buFont typeface="Wingdings"/>
              <a:buChar char="Ø"/>
            </a:pPr>
            <a:endParaRPr lang="en-US" sz="200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56174E-A635-6D09-43FD-5A9F0C60B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13" y="2406316"/>
            <a:ext cx="77343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35D1F7-48B6-E6B2-3AD9-C649E65AF992}"/>
              </a:ext>
            </a:extLst>
          </p:cNvPr>
          <p:cNvSpPr txBox="1"/>
          <p:nvPr/>
        </p:nvSpPr>
        <p:spPr>
          <a:xfrm>
            <a:off x="8742948" y="2967790"/>
            <a:ext cx="6577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CA" sz="2400" b="1" dirty="0">
                <a:solidFill>
                  <a:srgbClr val="00B050"/>
                </a:solidFill>
                <a:ea typeface="Calibri"/>
                <a:cs typeface="Calibri"/>
              </a:rPr>
              <a:t>OK</a:t>
            </a:r>
          </a:p>
        </p:txBody>
      </p:sp>
      <p:pic>
        <p:nvPicPr>
          <p:cNvPr id="7" name="Graphique 6" descr="Checkmark avec un remplissage uni">
            <a:extLst>
              <a:ext uri="{FF2B5EF4-FFF2-40B4-BE49-F238E27FC236}">
                <a16:creationId xmlns:a16="http://schemas.microsoft.com/office/drawing/2014/main" id="{0362F543-CF69-DC32-29D2-82E4AE119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5406" y="25908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35EBA-D3A0-B7F8-3EFA-732234EE6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2F4C60-312F-C71D-89EC-F7F7B673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8303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4B6B9B-E503-EE39-B38D-31968D3E6D35}"/>
              </a:ext>
            </a:extLst>
          </p:cNvPr>
          <p:cNvSpPr txBox="1"/>
          <p:nvPr/>
        </p:nvSpPr>
        <p:spPr>
          <a:xfrm>
            <a:off x="518361" y="1616618"/>
            <a:ext cx="1050607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Exemple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: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Prioriser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un milieu et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certaines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périodes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pour le stage de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pédiatrie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(MMD3703). </a:t>
            </a:r>
            <a:endParaRPr lang="en-US" sz="2000" dirty="0">
              <a:solidFill>
                <a:srgbClr val="242424"/>
              </a:solidFill>
              <a:latin typeface="Segoe UI"/>
              <a:ea typeface="Calibri"/>
              <a:cs typeface="Segoe UI"/>
            </a:endParaRPr>
          </a:p>
          <a:p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  N.B.: Les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lignes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seront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prises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en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compte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de manière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individuelle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,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donc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l'indiquer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dans un seul et </a:t>
            </a:r>
            <a:r>
              <a:rPr lang="en-US" sz="1600" i="1" dirty="0" err="1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même</a:t>
            </a:r>
            <a:r>
              <a:rPr lang="en-US" sz="1600" i="1" dirty="0">
                <a:solidFill>
                  <a:srgbClr val="C00000"/>
                </a:solidFill>
                <a:latin typeface="Segoe UI"/>
                <a:ea typeface="Calibri"/>
                <a:cs typeface="Segoe UI"/>
              </a:rPr>
              <a:t> choix :</a:t>
            </a:r>
          </a:p>
          <a:p>
            <a:pPr marL="800100" lvl="1" indent="-342900">
              <a:buFont typeface="Wingdings"/>
              <a:buChar char="Ø"/>
            </a:pPr>
            <a:endParaRPr lang="en-US" sz="200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pPr marL="342900" indent="-342900">
              <a:buFont typeface="Wingdings"/>
              <a:buChar char="Ø"/>
            </a:pPr>
            <a:endParaRPr lang="en-US" sz="200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F9D6E9-40BE-C4EE-3DB0-399F77626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72" y="2400050"/>
            <a:ext cx="7810500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874E999-6FC5-5E58-08AD-6AB1D453D78E}"/>
              </a:ext>
            </a:extLst>
          </p:cNvPr>
          <p:cNvSpPr txBox="1"/>
          <p:nvPr/>
        </p:nvSpPr>
        <p:spPr>
          <a:xfrm>
            <a:off x="9113920" y="3258555"/>
            <a:ext cx="2592805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1600" i="1" dirty="0">
                <a:solidFill>
                  <a:srgbClr val="C00000"/>
                </a:solidFill>
                <a:ea typeface="Calibri"/>
                <a:cs typeface="Calibri"/>
              </a:rPr>
              <a:t>Précise plutôt une préférence pour le stage de pédiatrie entre les semaines 1-12 seulement s'il ne peut vous assigner à l'Hôpital de la Cité-de-la-Santé (CSL)</a:t>
            </a:r>
          </a:p>
        </p:txBody>
      </p:sp>
      <p:pic>
        <p:nvPicPr>
          <p:cNvPr id="7" name="Graphique 6" descr="Badge Cross avec un remplissage uni">
            <a:extLst>
              <a:ext uri="{FF2B5EF4-FFF2-40B4-BE49-F238E27FC236}">
                <a16:creationId xmlns:a16="http://schemas.microsoft.com/office/drawing/2014/main" id="{29C5BB54-A180-3B1E-10F5-1686E1993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7931" y="2530642"/>
            <a:ext cx="723900" cy="7239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B69ED92-54BE-DD62-0916-52B5E157BF20}"/>
              </a:ext>
            </a:extLst>
          </p:cNvPr>
          <p:cNvSpPr txBox="1"/>
          <p:nvPr/>
        </p:nvSpPr>
        <p:spPr>
          <a:xfrm>
            <a:off x="9795710" y="2697081"/>
            <a:ext cx="1229226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2000" b="1" dirty="0">
                <a:solidFill>
                  <a:srgbClr val="C00000"/>
                </a:solidFill>
                <a:ea typeface="Calibri"/>
                <a:cs typeface="Calibri"/>
              </a:rPr>
              <a:t>MAUVAIS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50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1B676-F029-180A-EA4F-852F3EEF6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5537FD3-EE44-39C4-0B01-6C5A1EDF4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8303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DF21F6-21C6-B952-B715-5F392A8D7A78}"/>
              </a:ext>
            </a:extLst>
          </p:cNvPr>
          <p:cNvSpPr txBox="1"/>
          <p:nvPr/>
        </p:nvSpPr>
        <p:spPr>
          <a:xfrm>
            <a:off x="495034" y="1865434"/>
            <a:ext cx="1015515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Exemple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: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Préciser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un choix de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périodes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pour les stages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d'</a:t>
            </a:r>
            <a:r>
              <a:rPr lang="en-US" sz="2000" b="1" dirty="0" err="1">
                <a:solidFill>
                  <a:srgbClr val="242424"/>
                </a:solidFill>
                <a:latin typeface="Segoe UI"/>
                <a:cs typeface="Segoe UI"/>
              </a:rPr>
              <a:t>ophtalmologie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(MMD4510) et </a:t>
            </a:r>
            <a:r>
              <a:rPr lang="en-US" sz="2000" dirty="0" err="1">
                <a:solidFill>
                  <a:srgbClr val="242424"/>
                </a:solidFill>
                <a:latin typeface="Segoe UI"/>
                <a:ea typeface="+mn-lt"/>
                <a:cs typeface="Segoe UI"/>
              </a:rPr>
              <a:t>d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'</a:t>
            </a:r>
            <a:r>
              <a:rPr lang="en-US" sz="2000" b="1" dirty="0" err="1">
                <a:solidFill>
                  <a:srgbClr val="242424"/>
                </a:solidFill>
                <a:latin typeface="Segoe UI"/>
                <a:cs typeface="Segoe UI"/>
              </a:rPr>
              <a:t>anesthésie</a:t>
            </a:r>
            <a:r>
              <a:rPr lang="en-US" sz="2000" b="1" dirty="0">
                <a:solidFill>
                  <a:srgbClr val="242424"/>
                </a:solidFill>
                <a:latin typeface="Segoe UI"/>
                <a:cs typeface="Segoe UI"/>
              </a:rPr>
              <a:t> et </a:t>
            </a:r>
            <a:r>
              <a:rPr lang="en-US" sz="2000" b="1" dirty="0" err="1">
                <a:solidFill>
                  <a:srgbClr val="242424"/>
                </a:solidFill>
                <a:latin typeface="Segoe UI"/>
                <a:cs typeface="Segoe UI"/>
              </a:rPr>
              <a:t>réanimation</a:t>
            </a:r>
            <a:r>
              <a:rPr lang="en-US" sz="1400" dirty="0">
                <a:solidFill>
                  <a:srgbClr val="717171"/>
                </a:solidFill>
                <a:ea typeface="+mn-lt"/>
                <a:cs typeface="+mn-lt"/>
              </a:rPr>
              <a:t> 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(MMD4509). 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Wingdings"/>
              <a:buChar char="Ø"/>
            </a:pPr>
            <a:r>
              <a:rPr lang="en-US" i="1" err="1">
                <a:solidFill>
                  <a:srgbClr val="C00000"/>
                </a:solidFill>
                <a:latin typeface="Segoe UI"/>
                <a:cs typeface="Segoe UI"/>
              </a:rPr>
              <a:t>Puisque</a:t>
            </a:r>
            <a:r>
              <a:rPr lang="en-US" i="1" dirty="0">
                <a:solidFill>
                  <a:srgbClr val="C00000"/>
                </a:solidFill>
                <a:latin typeface="Segoe UI"/>
                <a:cs typeface="Segoe UI"/>
              </a:rPr>
              <a:t> </a:t>
            </a:r>
            <a:r>
              <a:rPr lang="en-US" i="1" err="1">
                <a:solidFill>
                  <a:srgbClr val="C00000"/>
                </a:solidFill>
                <a:latin typeface="Segoe UI"/>
                <a:cs typeface="Segoe UI"/>
              </a:rPr>
              <a:t>ceux</a:t>
            </a:r>
            <a:r>
              <a:rPr lang="en-US" i="1" dirty="0">
                <a:solidFill>
                  <a:srgbClr val="C00000"/>
                </a:solidFill>
                <a:latin typeface="Segoe UI"/>
                <a:cs typeface="Segoe UI"/>
              </a:rPr>
              <a:t>-ci </a:t>
            </a:r>
            <a:r>
              <a:rPr lang="en-US" i="1" err="1">
                <a:solidFill>
                  <a:srgbClr val="C00000"/>
                </a:solidFill>
                <a:latin typeface="Segoe UI"/>
                <a:cs typeface="Segoe UI"/>
              </a:rPr>
              <a:t>sont</a:t>
            </a:r>
            <a:r>
              <a:rPr lang="en-US" i="1" dirty="0">
                <a:solidFill>
                  <a:srgbClr val="C00000"/>
                </a:solidFill>
                <a:latin typeface="Segoe UI"/>
                <a:cs typeface="Segoe UI"/>
              </a:rPr>
              <a:t> </a:t>
            </a:r>
            <a:r>
              <a:rPr lang="en-US" i="1" err="1">
                <a:solidFill>
                  <a:srgbClr val="C00000"/>
                </a:solidFill>
                <a:latin typeface="Segoe UI"/>
                <a:cs typeface="Segoe UI"/>
              </a:rPr>
              <a:t>effectués</a:t>
            </a:r>
            <a:r>
              <a:rPr lang="en-US" i="1" dirty="0">
                <a:solidFill>
                  <a:srgbClr val="C00000"/>
                </a:solidFill>
                <a:latin typeface="Segoe UI"/>
                <a:cs typeface="Segoe UI"/>
              </a:rPr>
              <a:t> de manière </a:t>
            </a:r>
            <a:r>
              <a:rPr lang="en-US" i="1" err="1">
                <a:solidFill>
                  <a:srgbClr val="C00000"/>
                </a:solidFill>
                <a:latin typeface="Segoe UI"/>
                <a:cs typeface="Segoe UI"/>
              </a:rPr>
              <a:t>consécutive</a:t>
            </a:r>
            <a:r>
              <a:rPr lang="en-US" i="1" dirty="0">
                <a:solidFill>
                  <a:srgbClr val="C00000"/>
                </a:solidFill>
                <a:latin typeface="Segoe UI"/>
                <a:cs typeface="Segoe UI"/>
              </a:rPr>
              <a:t>, seul le choix de </a:t>
            </a:r>
            <a:r>
              <a:rPr lang="en-US" i="1" err="1">
                <a:solidFill>
                  <a:srgbClr val="C00000"/>
                </a:solidFill>
                <a:latin typeface="Segoe UI"/>
                <a:cs typeface="Segoe UI"/>
              </a:rPr>
              <a:t>périodes</a:t>
            </a:r>
            <a:r>
              <a:rPr lang="en-US" i="1" dirty="0">
                <a:solidFill>
                  <a:srgbClr val="C00000"/>
                </a:solidFill>
                <a:latin typeface="Segoe UI"/>
                <a:cs typeface="Segoe UI"/>
              </a:rPr>
              <a:t> pour le stage </a:t>
            </a:r>
            <a:r>
              <a:rPr lang="en-US" i="1" err="1">
                <a:solidFill>
                  <a:srgbClr val="C00000"/>
                </a:solidFill>
                <a:latin typeface="Segoe UI"/>
                <a:cs typeface="Segoe UI"/>
              </a:rPr>
              <a:t>d'ophtalmologie</a:t>
            </a:r>
            <a:r>
              <a:rPr lang="en-US" i="1" dirty="0">
                <a:solidFill>
                  <a:srgbClr val="C00000"/>
                </a:solidFill>
                <a:latin typeface="Segoe UI"/>
                <a:cs typeface="Segoe UI"/>
              </a:rPr>
              <a:t> sera pris </a:t>
            </a:r>
            <a:r>
              <a:rPr lang="en-US" i="1" err="1">
                <a:solidFill>
                  <a:srgbClr val="C00000"/>
                </a:solidFill>
                <a:latin typeface="Segoe UI"/>
                <a:cs typeface="Segoe UI"/>
              </a:rPr>
              <a:t>en</a:t>
            </a:r>
            <a:r>
              <a:rPr lang="en-US" i="1" dirty="0">
                <a:solidFill>
                  <a:srgbClr val="C00000"/>
                </a:solidFill>
                <a:latin typeface="Segoe UI"/>
                <a:cs typeface="Segoe UI"/>
              </a:rPr>
              <a:t> </a:t>
            </a:r>
            <a:r>
              <a:rPr lang="en-US" i="1" err="1">
                <a:solidFill>
                  <a:srgbClr val="C00000"/>
                </a:solidFill>
                <a:latin typeface="Segoe UI"/>
                <a:cs typeface="Segoe UI"/>
              </a:rPr>
              <a:t>compte</a:t>
            </a:r>
            <a:r>
              <a:rPr lang="en-US" i="1" dirty="0">
                <a:solidFill>
                  <a:srgbClr val="C00000"/>
                </a:solidFill>
                <a:latin typeface="Segoe UI"/>
                <a:cs typeface="Segoe UI"/>
              </a:rPr>
              <a:t>.</a:t>
            </a:r>
            <a:endParaRPr lang="en-US" i="1">
              <a:solidFill>
                <a:srgbClr val="C00000"/>
              </a:solidFill>
              <a:ea typeface="Calibri"/>
              <a:cs typeface="Calibri"/>
            </a:endParaRPr>
          </a:p>
          <a:p>
            <a:pPr marL="800100" lvl="1" indent="-342900">
              <a:buFont typeface="Wingdings"/>
              <a:buChar char="Ø"/>
            </a:pPr>
            <a:endParaRPr lang="en-US" sz="200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pPr marL="342900" indent="-342900">
              <a:buFont typeface="Wingdings"/>
              <a:buChar char="Ø"/>
            </a:pPr>
            <a:endParaRPr lang="en-US" sz="200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26C7EA-1C85-A3D1-A30A-533016ACC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936" y="3220703"/>
            <a:ext cx="6615865" cy="224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2ECCF7-2BD1-AA94-4E19-07BB45287A83}"/>
              </a:ext>
            </a:extLst>
          </p:cNvPr>
          <p:cNvSpPr/>
          <p:nvPr/>
        </p:nvSpPr>
        <p:spPr>
          <a:xfrm>
            <a:off x="2867526" y="4752473"/>
            <a:ext cx="2937710" cy="3208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3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3D2B1-1AF4-FB7A-26A4-CF94BABB0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EC9A6A-B09C-0B2A-6AB5-DA8A04A5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8303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8DAE691-EC49-78DF-9EC1-47FE411F3A9A}"/>
              </a:ext>
            </a:extLst>
          </p:cNvPr>
          <p:cNvSpPr txBox="1"/>
          <p:nvPr/>
        </p:nvSpPr>
        <p:spPr>
          <a:xfrm>
            <a:off x="965280" y="2183553"/>
            <a:ext cx="10506074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242424"/>
                </a:solidFill>
                <a:latin typeface="Segoe UI"/>
                <a:cs typeface="Segoe UI"/>
              </a:rPr>
              <a:t>Indiquer</a:t>
            </a:r>
            <a:r>
              <a:rPr lang="en-US" sz="16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1600" dirty="0" err="1">
                <a:solidFill>
                  <a:srgbClr val="242424"/>
                </a:solidFill>
                <a:latin typeface="Segoe UI"/>
                <a:cs typeface="Segoe UI"/>
              </a:rPr>
              <a:t>si</a:t>
            </a:r>
            <a:r>
              <a:rPr lang="en-US" sz="16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1600" dirty="0" err="1">
                <a:solidFill>
                  <a:srgbClr val="242424"/>
                </a:solidFill>
                <a:latin typeface="Segoe UI"/>
                <a:cs typeface="Segoe UI"/>
              </a:rPr>
              <a:t>vous</a:t>
            </a:r>
            <a:r>
              <a:rPr lang="en-US" sz="16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1600" dirty="0" err="1">
                <a:solidFill>
                  <a:srgbClr val="242424"/>
                </a:solidFill>
                <a:latin typeface="Segoe UI"/>
                <a:cs typeface="Segoe UI"/>
              </a:rPr>
              <a:t>désirez</a:t>
            </a:r>
            <a:r>
              <a:rPr lang="en-US" sz="16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1600" dirty="0" err="1">
                <a:solidFill>
                  <a:srgbClr val="242424"/>
                </a:solidFill>
                <a:latin typeface="Segoe UI"/>
                <a:cs typeface="Segoe UI"/>
              </a:rPr>
              <a:t>débuter</a:t>
            </a:r>
            <a:r>
              <a:rPr lang="en-US" sz="16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1600" dirty="0" err="1">
                <a:solidFill>
                  <a:srgbClr val="242424"/>
                </a:solidFill>
                <a:latin typeface="Segoe UI"/>
                <a:cs typeface="Segoe UI"/>
              </a:rPr>
              <a:t>votre</a:t>
            </a:r>
            <a:r>
              <a:rPr lang="en-US" sz="16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1600" dirty="0" err="1">
                <a:solidFill>
                  <a:srgbClr val="242424"/>
                </a:solidFill>
                <a:latin typeface="Segoe UI"/>
                <a:cs typeface="Segoe UI"/>
              </a:rPr>
              <a:t>externat</a:t>
            </a:r>
            <a:r>
              <a:rPr lang="en-US" sz="1600" dirty="0">
                <a:solidFill>
                  <a:srgbClr val="242424"/>
                </a:solidFill>
                <a:latin typeface="Segoe UI"/>
                <a:cs typeface="Segoe UI"/>
              </a:rPr>
              <a:t> avec un </a:t>
            </a:r>
            <a:r>
              <a:rPr lang="en-US" sz="1600" b="1" dirty="0">
                <a:solidFill>
                  <a:srgbClr val="242424"/>
                </a:solidFill>
                <a:latin typeface="Segoe UI"/>
                <a:cs typeface="Segoe UI"/>
              </a:rPr>
              <a:t>stage </a:t>
            </a:r>
            <a:r>
              <a:rPr lang="en-US" sz="1600" b="1" dirty="0" err="1">
                <a:solidFill>
                  <a:srgbClr val="242424"/>
                </a:solidFill>
                <a:latin typeface="Segoe UI"/>
                <a:cs typeface="Segoe UI"/>
              </a:rPr>
              <a:t>intégré</a:t>
            </a:r>
            <a:r>
              <a:rPr lang="en-US" sz="16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1600" dirty="0" err="1">
                <a:solidFill>
                  <a:srgbClr val="242424"/>
                </a:solidFill>
                <a:latin typeface="Segoe UI"/>
                <a:cs typeface="Segoe UI"/>
              </a:rPr>
              <a:t>ou</a:t>
            </a:r>
            <a:r>
              <a:rPr lang="en-US" sz="1600" dirty="0">
                <a:solidFill>
                  <a:srgbClr val="242424"/>
                </a:solidFill>
                <a:latin typeface="Segoe UI"/>
                <a:cs typeface="Segoe UI"/>
              </a:rPr>
              <a:t> avec le stage de </a:t>
            </a:r>
            <a:r>
              <a:rPr lang="en-US" sz="1600" b="1" dirty="0" err="1">
                <a:solidFill>
                  <a:srgbClr val="242424"/>
                </a:solidFill>
                <a:latin typeface="Segoe UI"/>
                <a:cs typeface="Segoe UI"/>
              </a:rPr>
              <a:t>Chirurgie</a:t>
            </a:r>
            <a:r>
              <a:rPr lang="en-US" sz="1600" b="1" dirty="0">
                <a:solidFill>
                  <a:srgbClr val="242424"/>
                </a:solidFill>
                <a:latin typeface="Segoe UI"/>
                <a:cs typeface="Segoe UI"/>
              </a:rPr>
              <a:t> (MMD3702). </a:t>
            </a:r>
            <a:endParaRPr lang="fr-FR" sz="12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en-US" sz="1400" i="1" dirty="0" err="1">
                <a:solidFill>
                  <a:srgbClr val="242424"/>
                </a:solidFill>
                <a:latin typeface="Segoe UI"/>
                <a:cs typeface="Segoe UI"/>
              </a:rPr>
              <a:t>Aucune</a:t>
            </a:r>
            <a:r>
              <a:rPr lang="en-US" sz="1400" i="1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1400" i="1" dirty="0" err="1">
                <a:solidFill>
                  <a:srgbClr val="242424"/>
                </a:solidFill>
                <a:latin typeface="Segoe UI"/>
                <a:cs typeface="Segoe UI"/>
              </a:rPr>
              <a:t>préférence</a:t>
            </a:r>
            <a:r>
              <a:rPr lang="en-US" sz="1400" i="1" dirty="0">
                <a:solidFill>
                  <a:srgbClr val="242424"/>
                </a:solidFill>
                <a:latin typeface="Segoe UI"/>
                <a:cs typeface="Segoe UI"/>
              </a:rPr>
              <a:t> de </a:t>
            </a:r>
            <a:r>
              <a:rPr lang="en-US" sz="1400" i="1" dirty="0" err="1">
                <a:solidFill>
                  <a:srgbClr val="242424"/>
                </a:solidFill>
                <a:latin typeface="Segoe UI"/>
                <a:cs typeface="Segoe UI"/>
              </a:rPr>
              <a:t>périodes</a:t>
            </a:r>
            <a:r>
              <a:rPr lang="en-US" sz="1400" i="1" dirty="0">
                <a:solidFill>
                  <a:srgbClr val="242424"/>
                </a:solidFill>
                <a:latin typeface="Segoe UI"/>
                <a:cs typeface="Segoe UI"/>
              </a:rPr>
              <a:t> pour les stages de Médecine (MMD-3701), de Pédiatrie (MMD-3703) et </a:t>
            </a:r>
            <a:r>
              <a:rPr lang="en-US" sz="1400" i="1" dirty="0" err="1">
                <a:solidFill>
                  <a:srgbClr val="242424"/>
                </a:solidFill>
                <a:latin typeface="Segoe UI"/>
                <a:cs typeface="Segoe UI"/>
              </a:rPr>
              <a:t>d'Obstétrique-gynécologie</a:t>
            </a:r>
            <a:r>
              <a:rPr lang="en-US" sz="1400" i="1" dirty="0">
                <a:solidFill>
                  <a:srgbClr val="242424"/>
                </a:solidFill>
                <a:latin typeface="Segoe UI"/>
                <a:cs typeface="Segoe UI"/>
              </a:rPr>
              <a:t> (MMD-3704), car </a:t>
            </a:r>
            <a:r>
              <a:rPr lang="en-US" sz="1400" i="1" dirty="0" err="1">
                <a:solidFill>
                  <a:srgbClr val="242424"/>
                </a:solidFill>
                <a:latin typeface="Segoe UI"/>
                <a:cs typeface="Segoe UI"/>
              </a:rPr>
              <a:t>ils</a:t>
            </a:r>
            <a:r>
              <a:rPr lang="en-US" sz="1400" i="1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1400" i="1" dirty="0" err="1">
                <a:solidFill>
                  <a:srgbClr val="242424"/>
                </a:solidFill>
                <a:latin typeface="Segoe UI"/>
                <a:cs typeface="Segoe UI"/>
              </a:rPr>
              <a:t>seront</a:t>
            </a:r>
            <a:r>
              <a:rPr lang="en-US" sz="1400" i="1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1400" i="1" dirty="0" err="1">
                <a:solidFill>
                  <a:srgbClr val="242424"/>
                </a:solidFill>
                <a:latin typeface="Segoe UI"/>
                <a:cs typeface="Segoe UI"/>
              </a:rPr>
              <a:t>alternés</a:t>
            </a:r>
            <a:r>
              <a:rPr lang="en-US" sz="1400" i="1" dirty="0">
                <a:solidFill>
                  <a:srgbClr val="242424"/>
                </a:solidFill>
                <a:latin typeface="Segoe UI"/>
                <a:cs typeface="Segoe UI"/>
              </a:rPr>
              <a:t> du stage </a:t>
            </a:r>
            <a:r>
              <a:rPr lang="en-US" sz="1400" i="1" dirty="0" err="1">
                <a:solidFill>
                  <a:srgbClr val="242424"/>
                </a:solidFill>
                <a:latin typeface="Segoe UI"/>
                <a:cs typeface="Segoe UI"/>
              </a:rPr>
              <a:t>intégré</a:t>
            </a:r>
            <a:r>
              <a:rPr lang="en-US" sz="1400" i="1" dirty="0">
                <a:solidFill>
                  <a:srgbClr val="242424"/>
                </a:solidFill>
                <a:latin typeface="Segoe UI"/>
                <a:cs typeface="Segoe UI"/>
              </a:rPr>
              <a:t>.</a:t>
            </a:r>
            <a:endParaRPr lang="fr-FR" sz="1400" i="1">
              <a:solidFill>
                <a:srgbClr val="242424"/>
              </a:solidFill>
              <a:latin typeface="Segoe UI"/>
              <a:cs typeface="Segoe UI"/>
            </a:endParaRPr>
          </a:p>
          <a:p>
            <a:pPr marL="800100" lvl="1" indent="-342900">
              <a:buFont typeface="Wingdings"/>
              <a:buChar char="Ø"/>
            </a:pPr>
            <a:endParaRPr lang="en-US" sz="2400" dirty="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pPr marL="342900" indent="-342900">
              <a:buAutoNum type="arabicPeriod"/>
            </a:pPr>
            <a:endParaRPr lang="en-US" sz="2400" dirty="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endParaRPr lang="en-US" sz="24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4E8C8C-09B9-14D1-4641-616D0FEFEDDE}"/>
              </a:ext>
            </a:extLst>
          </p:cNvPr>
          <p:cNvSpPr txBox="1"/>
          <p:nvPr/>
        </p:nvSpPr>
        <p:spPr>
          <a:xfrm>
            <a:off x="495275" y="1443072"/>
            <a:ext cx="1028298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rgbClr val="242424"/>
                </a:solidFill>
                <a:latin typeface="Segoe UI"/>
              </a:rPr>
              <a:t>Pour les </a:t>
            </a:r>
            <a:r>
              <a:rPr lang="en-US" sz="2400" u="sng" dirty="0" err="1">
                <a:solidFill>
                  <a:srgbClr val="242424"/>
                </a:solidFill>
                <a:latin typeface="Segoe UI"/>
              </a:rPr>
              <a:t>parcours</a:t>
            </a:r>
            <a:r>
              <a:rPr lang="en-US" sz="2400" u="sng" dirty="0">
                <a:solidFill>
                  <a:srgbClr val="242424"/>
                </a:solidFill>
                <a:latin typeface="Segoe UI"/>
              </a:rPr>
              <a:t> </a:t>
            </a:r>
            <a:r>
              <a:rPr lang="en-US" sz="2400" u="sng" dirty="0" err="1">
                <a:solidFill>
                  <a:srgbClr val="242424"/>
                </a:solidFill>
                <a:latin typeface="Segoe UI"/>
              </a:rPr>
              <a:t>longitudinaux</a:t>
            </a:r>
            <a:r>
              <a:rPr lang="en-US" sz="2400" u="sng" dirty="0">
                <a:solidFill>
                  <a:srgbClr val="242424"/>
                </a:solidFill>
                <a:latin typeface="Segoe UI"/>
              </a:rPr>
              <a:t> du campus de Mauricie</a:t>
            </a:r>
            <a:endParaRPr lang="en-US" sz="2400" u="sng" dirty="0">
              <a:solidFill>
                <a:srgbClr val="242424"/>
              </a:solidFill>
              <a:latin typeface="Segoe UI"/>
              <a:cs typeface="Segoe UI"/>
            </a:endParaRPr>
          </a:p>
          <a:p>
            <a:r>
              <a:rPr lang="en-US" b="1" dirty="0">
                <a:solidFill>
                  <a:srgbClr val="242424"/>
                </a:solidFill>
                <a:latin typeface="Segoe UI"/>
                <a:ea typeface="Calibri"/>
                <a:cs typeface="Segoe UI"/>
              </a:rPr>
              <a:t>Pour Trois-Rivières </a:t>
            </a:r>
            <a:r>
              <a:rPr lang="en-US" b="1" err="1">
                <a:solidFill>
                  <a:srgbClr val="242424"/>
                </a:solidFill>
                <a:latin typeface="Segoe UI"/>
                <a:ea typeface="Calibri"/>
                <a:cs typeface="Segoe UI"/>
              </a:rPr>
              <a:t>seulement</a:t>
            </a:r>
            <a:endParaRPr lang="en-US" b="1">
              <a:solidFill>
                <a:srgbClr val="242424"/>
              </a:solidFill>
              <a:latin typeface="Segoe UI"/>
              <a:ea typeface="Calibri"/>
              <a:cs typeface="Segoe U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5E1056-610A-EABE-37B5-3D9982E8D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47" y="2952682"/>
            <a:ext cx="6649954" cy="194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048236-5E58-49D4-4DE1-208ADAB91E21}"/>
              </a:ext>
            </a:extLst>
          </p:cNvPr>
          <p:cNvSpPr/>
          <p:nvPr/>
        </p:nvSpPr>
        <p:spPr>
          <a:xfrm>
            <a:off x="4772525" y="3995920"/>
            <a:ext cx="1323474" cy="6717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829CBB-4123-71B8-C65E-FE237FBC7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6" y="5083168"/>
            <a:ext cx="12192000" cy="5464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65AB7F-4D70-26C6-B203-CF664AD3FE1B}"/>
              </a:ext>
            </a:extLst>
          </p:cNvPr>
          <p:cNvSpPr/>
          <p:nvPr/>
        </p:nvSpPr>
        <p:spPr>
          <a:xfrm>
            <a:off x="2977195" y="5318774"/>
            <a:ext cx="2105526" cy="34089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Flèche : virage 10">
            <a:extLst>
              <a:ext uri="{FF2B5EF4-FFF2-40B4-BE49-F238E27FC236}">
                <a16:creationId xmlns:a16="http://schemas.microsoft.com/office/drawing/2014/main" id="{4CE0D831-CBBF-D19D-88E1-B546F879879B}"/>
              </a:ext>
            </a:extLst>
          </p:cNvPr>
          <p:cNvSpPr/>
          <p:nvPr/>
        </p:nvSpPr>
        <p:spPr>
          <a:xfrm rot="10800000">
            <a:off x="4341517" y="4604927"/>
            <a:ext cx="288102" cy="484481"/>
          </a:xfrm>
          <a:prstGeom prst="bentUp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0A9053-F58B-C89B-4510-38B019235968}"/>
              </a:ext>
            </a:extLst>
          </p:cNvPr>
          <p:cNvSpPr txBox="1"/>
          <p:nvPr/>
        </p:nvSpPr>
        <p:spPr>
          <a:xfrm>
            <a:off x="231503" y="5353849"/>
            <a:ext cx="9575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olidFill>
                  <a:srgbClr val="242424"/>
                </a:solidFill>
                <a:latin typeface="Segoe UI"/>
                <a:cs typeface="Segoe UI"/>
              </a:rPr>
              <a:t>Horaire</a:t>
            </a:r>
            <a:r>
              <a:rPr lang="en-US" sz="1200" dirty="0">
                <a:solidFill>
                  <a:srgbClr val="242424"/>
                </a:solidFill>
                <a:latin typeface="Segoe UI"/>
                <a:cs typeface="Segoe UI"/>
              </a:rPr>
              <a:t>:</a:t>
            </a:r>
            <a:endParaRPr lang="fr-FR" sz="1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790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F0E82-306E-F33E-5D90-9FBE2B1D7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584E7EB-19C4-1895-1CA0-9EA7DCAA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8303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547C9B-C282-F1CA-03AF-A4E5B41AC33B}"/>
              </a:ext>
            </a:extLst>
          </p:cNvPr>
          <p:cNvSpPr txBox="1"/>
          <p:nvPr/>
        </p:nvSpPr>
        <p:spPr>
          <a:xfrm>
            <a:off x="725638" y="2426908"/>
            <a:ext cx="10155153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Il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n'est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pas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nécessaire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de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préciser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de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préférences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pour le stage de Médecine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familiale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(MMD3707)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même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si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celui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-ci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est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présent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dans le </a:t>
            </a:r>
            <a:r>
              <a:rPr lang="en-US" sz="2000" dirty="0" err="1">
                <a:solidFill>
                  <a:srgbClr val="242424"/>
                </a:solidFill>
                <a:latin typeface="Segoe UI"/>
                <a:cs typeface="Segoe UI"/>
              </a:rPr>
              <a:t>formulaire</a:t>
            </a:r>
            <a:r>
              <a:rPr lang="en-US" sz="20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000" dirty="0">
                <a:latin typeface="Segoe UI"/>
                <a:cs typeface="Segoe UI"/>
              </a:rPr>
              <a:t>(</a:t>
            </a:r>
            <a:r>
              <a:rPr lang="en-US" sz="2000" dirty="0" err="1">
                <a:latin typeface="Segoe UI"/>
                <a:cs typeface="Segoe UI"/>
              </a:rPr>
              <a:t>ce</a:t>
            </a:r>
            <a:r>
              <a:rPr lang="en-US" sz="2000" dirty="0">
                <a:latin typeface="Segoe UI"/>
                <a:cs typeface="Segoe UI"/>
              </a:rPr>
              <a:t> stage </a:t>
            </a:r>
            <a:r>
              <a:rPr lang="en-US" sz="2000" dirty="0" err="1">
                <a:latin typeface="Segoe UI"/>
                <a:cs typeface="Segoe UI"/>
              </a:rPr>
              <a:t>est</a:t>
            </a:r>
            <a:r>
              <a:rPr lang="en-US" sz="2000" dirty="0">
                <a:latin typeface="Segoe UI"/>
                <a:cs typeface="Segoe UI"/>
              </a:rPr>
              <a:t> </a:t>
            </a:r>
            <a:r>
              <a:rPr lang="en-US" sz="2000" dirty="0" err="1">
                <a:latin typeface="Segoe UI"/>
                <a:cs typeface="Segoe UI"/>
              </a:rPr>
              <a:t>inclus</a:t>
            </a:r>
            <a:r>
              <a:rPr lang="en-US" sz="2000" dirty="0">
                <a:latin typeface="Segoe UI"/>
                <a:cs typeface="Segoe UI"/>
              </a:rPr>
              <a:t> dans les </a:t>
            </a:r>
            <a:r>
              <a:rPr lang="en-US" sz="2000" dirty="0" err="1">
                <a:latin typeface="Segoe UI"/>
                <a:cs typeface="Segoe UI"/>
              </a:rPr>
              <a:t>semaines</a:t>
            </a:r>
            <a:r>
              <a:rPr lang="en-US" sz="2000" dirty="0">
                <a:latin typeface="Segoe UI"/>
                <a:cs typeface="Segoe UI"/>
              </a:rPr>
              <a:t> </a:t>
            </a:r>
            <a:r>
              <a:rPr lang="en-US" sz="2000" dirty="0" err="1">
                <a:latin typeface="Segoe UI"/>
                <a:cs typeface="Segoe UI"/>
              </a:rPr>
              <a:t>intégrées</a:t>
            </a:r>
            <a:r>
              <a:rPr lang="en-US" sz="2000" dirty="0">
                <a:latin typeface="Segoe UI"/>
                <a:cs typeface="Segoe UI"/>
              </a:rPr>
              <a:t>)</a:t>
            </a:r>
            <a:endParaRPr lang="fr-FR" sz="2000" dirty="0">
              <a:ea typeface="Calibri" panose="020F0502020204030204"/>
              <a:cs typeface="Calibri" panose="020F0502020204030204"/>
            </a:endParaRPr>
          </a:p>
          <a:p>
            <a:pPr marL="800100" lvl="1" indent="-342900">
              <a:buFont typeface="Wingdings"/>
              <a:buChar char="Ø"/>
            </a:pPr>
            <a:endParaRPr lang="en-US" sz="2400" dirty="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pPr marL="342900" indent="-342900">
              <a:buFont typeface="Wingdings"/>
              <a:buChar char="Ø"/>
            </a:pPr>
            <a:endParaRPr lang="en-US" sz="2400" dirty="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endParaRPr lang="en-US" sz="24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260638-E146-8127-CE52-46AB2CFAC406}"/>
              </a:ext>
            </a:extLst>
          </p:cNvPr>
          <p:cNvSpPr txBox="1"/>
          <p:nvPr/>
        </p:nvSpPr>
        <p:spPr>
          <a:xfrm>
            <a:off x="593558" y="1405689"/>
            <a:ext cx="938061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rgbClr val="242424"/>
                </a:solidFill>
                <a:latin typeface="Segoe UI"/>
              </a:rPr>
              <a:t>Pour les </a:t>
            </a:r>
            <a:r>
              <a:rPr lang="en-US" sz="2400" u="sng" dirty="0" err="1">
                <a:solidFill>
                  <a:srgbClr val="242424"/>
                </a:solidFill>
                <a:latin typeface="Segoe UI"/>
              </a:rPr>
              <a:t>parcours</a:t>
            </a:r>
            <a:r>
              <a:rPr lang="en-US" sz="2400" u="sng" dirty="0">
                <a:solidFill>
                  <a:srgbClr val="242424"/>
                </a:solidFill>
                <a:latin typeface="Segoe UI"/>
              </a:rPr>
              <a:t> </a:t>
            </a:r>
            <a:r>
              <a:rPr lang="en-US" sz="2400" u="sng" dirty="0" err="1">
                <a:solidFill>
                  <a:srgbClr val="242424"/>
                </a:solidFill>
                <a:latin typeface="Segoe UI"/>
              </a:rPr>
              <a:t>longitudinaux</a:t>
            </a:r>
            <a:r>
              <a:rPr lang="en-US" sz="2400" u="sng" dirty="0">
                <a:solidFill>
                  <a:srgbClr val="242424"/>
                </a:solidFill>
                <a:latin typeface="Segoe UI"/>
              </a:rPr>
              <a:t> du campus de Mauricie</a:t>
            </a:r>
            <a:endParaRPr lang="en-US" sz="240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en-US" sz="2400" b="1" dirty="0">
              <a:solidFill>
                <a:srgbClr val="242424"/>
              </a:solidFill>
              <a:latin typeface="Segoe UI"/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5711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8809B-0293-7128-18CC-AAAAF99AA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0E92B1-DF66-1A98-DEC0-CEF2FD5C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8303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3DF00F1-275D-DAE5-3A67-415F32B3F163}"/>
              </a:ext>
            </a:extLst>
          </p:cNvPr>
          <p:cNvSpPr txBox="1"/>
          <p:nvPr/>
        </p:nvSpPr>
        <p:spPr>
          <a:xfrm>
            <a:off x="924426" y="1707482"/>
            <a:ext cx="95535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Exemple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b="1" u="sng" dirty="0">
                <a:solidFill>
                  <a:srgbClr val="242424"/>
                </a:solidFill>
                <a:latin typeface="Segoe UI"/>
                <a:cs typeface="Segoe UI"/>
              </a:rPr>
              <a:t>à </a:t>
            </a:r>
            <a:r>
              <a:rPr lang="en-US" sz="2400" b="1" u="sng" dirty="0" err="1">
                <a:solidFill>
                  <a:srgbClr val="242424"/>
                </a:solidFill>
                <a:latin typeface="Segoe UI"/>
                <a:cs typeface="Segoe UI"/>
              </a:rPr>
              <a:t>éviter</a:t>
            </a:r>
            <a:r>
              <a:rPr lang="en-US" sz="2400" b="1" u="sng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: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Répéter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des choix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identiques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sera inutile car les choix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équivalents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devront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être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Segoe UI"/>
                <a:cs typeface="Segoe UI"/>
              </a:rPr>
              <a:t>effacés</a:t>
            </a:r>
            <a:r>
              <a:rPr lang="en-US" sz="2400" dirty="0">
                <a:solidFill>
                  <a:srgbClr val="242424"/>
                </a:solidFill>
                <a:latin typeface="Segoe UI"/>
                <a:cs typeface="Segoe UI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EFDE9D-9106-1A5C-1759-16C67C36C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52" y="2700839"/>
            <a:ext cx="7762875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C42AC7-780D-EBAB-D2D4-4059F7717FEB}"/>
              </a:ext>
            </a:extLst>
          </p:cNvPr>
          <p:cNvSpPr/>
          <p:nvPr/>
        </p:nvSpPr>
        <p:spPr>
          <a:xfrm>
            <a:off x="3048000" y="3860131"/>
            <a:ext cx="2937710" cy="16643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977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345632-42FC-CE84-A308-D6158D0A69C0}"/>
              </a:ext>
            </a:extLst>
          </p:cNvPr>
          <p:cNvSpPr txBox="1">
            <a:spLocks/>
          </p:cNvSpPr>
          <p:nvPr/>
        </p:nvSpPr>
        <p:spPr>
          <a:xfrm>
            <a:off x="136558" y="20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Formulaire de préférences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A3035F-EE60-3C90-BE64-4EF80B4A380F}"/>
              </a:ext>
            </a:extLst>
          </p:cNvPr>
          <p:cNvSpPr txBox="1"/>
          <p:nvPr/>
        </p:nvSpPr>
        <p:spPr>
          <a:xfrm>
            <a:off x="804110" y="1516982"/>
            <a:ext cx="9553575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242424"/>
              </a:solidFill>
              <a:latin typeface="Segoe UI"/>
              <a:ea typeface="Calibri" panose="020F0502020204030204"/>
              <a:cs typeface="Segoe UI"/>
            </a:endParaRPr>
          </a:p>
          <a:p>
            <a:endParaRPr lang="en-US" sz="2400" dirty="0">
              <a:solidFill>
                <a:srgbClr val="242424"/>
              </a:solidFill>
              <a:latin typeface="Segoe UI"/>
              <a:cs typeface="Segoe UI"/>
            </a:endParaRPr>
          </a:p>
          <a:p>
            <a:endParaRPr lang="en-US" sz="2400" dirty="0">
              <a:solidFill>
                <a:srgbClr val="242424"/>
              </a:solidFill>
              <a:latin typeface="Segoe UI"/>
              <a:cs typeface="Segoe UI"/>
            </a:endParaRPr>
          </a:p>
          <a:p>
            <a:pPr algn="ctr"/>
            <a:r>
              <a:rPr lang="fr-CA" sz="2800" dirty="0">
                <a:solidFill>
                  <a:srgbClr val="000000"/>
                </a:solidFill>
                <a:latin typeface="Segoe UI"/>
                <a:cs typeface="Segoe UI"/>
              </a:rPr>
              <a:t>Rappelez vous que trop de choix </a:t>
            </a:r>
            <a:r>
              <a:rPr lang="fr-CA" sz="2800" b="1" dirty="0">
                <a:solidFill>
                  <a:srgbClr val="000000"/>
                </a:solidFill>
                <a:latin typeface="Segoe UI"/>
                <a:cs typeface="Segoe UI"/>
              </a:rPr>
              <a:t>diminuent la précision</a:t>
            </a:r>
            <a:r>
              <a:rPr lang="fr-CA" sz="2800" dirty="0">
                <a:solidFill>
                  <a:srgbClr val="000000"/>
                </a:solidFill>
                <a:latin typeface="Segoe UI"/>
                <a:cs typeface="Segoe UI"/>
              </a:rPr>
              <a:t> de vos préférences. Il est recommandé de vous concentrer sur les </a:t>
            </a:r>
            <a:r>
              <a:rPr lang="fr-CA" sz="2800" b="1" dirty="0">
                <a:solidFill>
                  <a:srgbClr val="000000"/>
                </a:solidFill>
                <a:latin typeface="Segoe UI"/>
                <a:cs typeface="Segoe UI"/>
              </a:rPr>
              <a:t>stages prioritaires pour vous</a:t>
            </a:r>
            <a:r>
              <a:rPr lang="fr-CA" sz="2800" dirty="0">
                <a:solidFill>
                  <a:srgbClr val="000000"/>
                </a:solidFill>
                <a:latin typeface="Segoe UI"/>
                <a:cs typeface="Segoe UI"/>
              </a:rPr>
              <a:t>. </a:t>
            </a:r>
            <a:endParaRPr lang="en-US" sz="2800">
              <a:solidFill>
                <a:srgbClr val="A4262C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82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C7C8E7EB-AD0F-A315-92FD-28D6BDED3A32}"/>
              </a:ext>
            </a:extLst>
          </p:cNvPr>
          <p:cNvSpPr txBox="1"/>
          <p:nvPr/>
        </p:nvSpPr>
        <p:spPr>
          <a:xfrm>
            <a:off x="576002" y="1714904"/>
            <a:ext cx="10635646" cy="2881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000" b="1">
                <a:latin typeface="Arial"/>
                <a:cs typeface="Arial"/>
              </a:rPr>
              <a:t>Référez-vous à la foire aux questions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000" b="1">
                <a:latin typeface="Arial"/>
                <a:cs typeface="Arial"/>
              </a:rPr>
              <a:t>Écrivez-nous à </a:t>
            </a:r>
            <a:r>
              <a:rPr lang="fr-CA" sz="2000">
                <a:effectLst/>
                <a:latin typeface="-apple-system"/>
                <a:hlinkClick r:id="rId2" tooltip="mailto:stagesexternat@med.umontreal.ca"/>
              </a:rPr>
              <a:t>stagesexternat@med.umontreal.ca</a:t>
            </a:r>
            <a:r>
              <a:rPr lang="fr-CA" sz="2000">
                <a:effectLst/>
                <a:latin typeface="-apple-system"/>
              </a:rPr>
              <a:t> (mais la BAL n'est pas encore créée) </a:t>
            </a:r>
            <a:r>
              <a:rPr lang="fr-CA" sz="2000" b="1">
                <a:latin typeface="Arial"/>
                <a:cs typeface="Arial"/>
              </a:rPr>
              <a:t>en prenant soins de préciser votre campus (Montréal ou Mauricie) dans l'Objet</a:t>
            </a:r>
            <a:endParaRPr lang="fr-CA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endParaRPr lang="fr-FR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9BFBF7-0CAB-D963-39E5-ADB585DC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2" y="365125"/>
            <a:ext cx="8105154" cy="12266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Besoin d’aide ?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801FD2-4E2E-25EF-8D23-85CF3200E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67" y="3180645"/>
            <a:ext cx="7608424" cy="28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8220A-60B1-9122-FB1F-1E430CAFD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medical professionals looking at a tablet&#10;&#10;AI-generated content may be incorrect.">
            <a:extLst>
              <a:ext uri="{FF2B5EF4-FFF2-40B4-BE49-F238E27FC236}">
                <a16:creationId xmlns:a16="http://schemas.microsoft.com/office/drawing/2014/main" id="{40BF80D3-64DD-22D7-442A-AC5BE371A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356"/>
          <a:stretch/>
        </p:blipFill>
        <p:spPr>
          <a:xfrm>
            <a:off x="3961592" y="0"/>
            <a:ext cx="8230408" cy="6858000"/>
          </a:xfrm>
          <a:prstGeom prst="rect">
            <a:avLst/>
          </a:prstGeom>
          <a:solidFill>
            <a:schemeClr val="accent1"/>
          </a:solidFill>
          <a:effectLst>
            <a:softEdge rad="635000"/>
          </a:effectLst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CB1A6BC8-5FD8-AFA6-9429-81F520A4A739}"/>
              </a:ext>
            </a:extLst>
          </p:cNvPr>
          <p:cNvSpPr txBox="1">
            <a:spLocks/>
          </p:cNvSpPr>
          <p:nvPr/>
        </p:nvSpPr>
        <p:spPr>
          <a:xfrm>
            <a:off x="171450" y="0"/>
            <a:ext cx="4152900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 À L’EXTERNAT</a:t>
            </a:r>
            <a:endParaRPr lang="en-US" sz="40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9644867A-5836-7173-9731-25F50F8DEDD2}"/>
              </a:ext>
            </a:extLst>
          </p:cNvPr>
          <p:cNvSpPr txBox="1">
            <a:spLocks/>
          </p:cNvSpPr>
          <p:nvPr/>
        </p:nvSpPr>
        <p:spPr>
          <a:xfrm>
            <a:off x="339851" y="1959287"/>
            <a:ext cx="3762249" cy="4213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60463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651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période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intense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d’apprentissage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remplie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de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CLINIQUE</a:t>
            </a:r>
            <a:endParaRPr lang="en-US" sz="2400" dirty="0">
              <a:solidFill>
                <a:schemeClr val="tx1"/>
              </a:solidFill>
            </a:endParaRPr>
          </a:p>
          <a:p>
            <a:pPr marL="177800" indent="-177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déroule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MILIEUX CLINIQUES OU HOSPITALIERS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56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zen garden&#10;&#10;Description automatically generated">
            <a:extLst>
              <a:ext uri="{FF2B5EF4-FFF2-40B4-BE49-F238E27FC236}">
                <a16:creationId xmlns:a16="http://schemas.microsoft.com/office/drawing/2014/main" id="{933A9096-FBB9-7E70-1941-17CB134DFF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88BE8D-0F0A-0117-3487-9AA33A2B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930" y="-1"/>
            <a:ext cx="7657050" cy="18443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7B9F3-0D29-8CFE-04B9-BCD982792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911" y="5597176"/>
            <a:ext cx="8509858" cy="118667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Séance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d’information</a:t>
            </a:r>
            <a:endParaRPr lang="en-US" sz="32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CHOIX DE STAGES OBLIGATOIRES</a:t>
            </a:r>
          </a:p>
        </p:txBody>
      </p:sp>
    </p:spTree>
    <p:extLst>
      <p:ext uri="{BB962C8B-B14F-4D97-AF65-F5344CB8AC3E}">
        <p14:creationId xmlns:p14="http://schemas.microsoft.com/office/powerpoint/2010/main" val="3235964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25A91E-FB1B-6C9D-53BD-83448C5FE9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7F93B7-56C1-B3F8-AF1A-2840EED2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4104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j-cs"/>
              </a:rPr>
              <a:t>L’EXTERNAT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j-cs"/>
              </a:rPr>
              <a:t>peut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j-cs"/>
              </a:rPr>
              <a:t> faire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j-cs"/>
              </a:rPr>
              <a:t>peur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j-cs"/>
              </a:rPr>
              <a:t>…</a:t>
            </a:r>
            <a:br>
              <a:rPr lang="en-US" sz="5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j-cs"/>
              </a:rPr>
            </a:br>
            <a:r>
              <a:rPr lang="en-US" sz="54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COMME NAVIGUER EN EAUX TROUBLES</a:t>
            </a:r>
            <a:b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52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201B89-6BBF-BD90-D607-B819ECF05CC3}"/>
              </a:ext>
            </a:extLst>
          </p:cNvPr>
          <p:cNvSpPr txBox="1"/>
          <p:nvPr/>
        </p:nvSpPr>
        <p:spPr>
          <a:xfrm>
            <a:off x="1100051" y="4072043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endParaRPr lang="en-US" sz="2800" b="1" i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574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BB8CA-3D78-F44D-0082-E9CA0AABF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ghthouse on a cliff&#10;&#10;AI-generated content may be incorrect.">
            <a:extLst>
              <a:ext uri="{FF2B5EF4-FFF2-40B4-BE49-F238E27FC236}">
                <a16:creationId xmlns:a16="http://schemas.microsoft.com/office/drawing/2014/main" id="{625DE630-5487-82BB-633F-6F4B4C29F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42" b="4064"/>
          <a:stretch/>
        </p:blipFill>
        <p:spPr>
          <a:xfrm>
            <a:off x="1" y="10"/>
            <a:ext cx="6095999" cy="658760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0736E5-A247-3F1B-3DF0-C455E6CF679A}"/>
              </a:ext>
            </a:extLst>
          </p:cNvPr>
          <p:cNvSpPr txBox="1"/>
          <p:nvPr/>
        </p:nvSpPr>
        <p:spPr>
          <a:xfrm>
            <a:off x="6462584" y="1606574"/>
            <a:ext cx="5622324" cy="4435879"/>
          </a:xfrm>
          <a:prstGeom prst="rect">
            <a:avLst/>
          </a:prstGeom>
        </p:spPr>
        <p:txBody>
          <a:bodyPr vert="horz" lIns="144000" tIns="45720" rIns="91440" bIns="45720" rtlCol="0">
            <a:noAutofit/>
          </a:bodyPr>
          <a:lstStyle/>
          <a:p>
            <a:pPr defTabSz="914400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fr-F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choix de stage est important et stratégique pour vous: nous en sommes conscients.</a:t>
            </a:r>
          </a:p>
          <a:p>
            <a:pPr defTabSz="914400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</a:pPr>
            <a:endParaRPr lang="fr-FR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fr-F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allons vous épauler pour le processus relié à la plateforme de choix de stages obligatoires</a:t>
            </a: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D3E3A8DE-AB8E-E669-D4D2-897CE3F8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584" y="90867"/>
            <a:ext cx="5424324" cy="2242151"/>
          </a:xfrm>
        </p:spPr>
        <p:txBody>
          <a:bodyPr vert="horz" lIns="144000" tIns="45720" rIns="91440" bIns="45720" rtlCol="0" anchor="t">
            <a:normAutofit/>
          </a:bodyPr>
          <a:lstStyle/>
          <a:p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RAPPELEZ VOUS: LE PHARE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06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09DF6-55B0-DD26-195B-A1587AC88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ghthouse on a cliff&#10;&#10;AI-generated content may be incorrect.">
            <a:extLst>
              <a:ext uri="{FF2B5EF4-FFF2-40B4-BE49-F238E27FC236}">
                <a16:creationId xmlns:a16="http://schemas.microsoft.com/office/drawing/2014/main" id="{408CD39E-2D1B-752A-9156-3E278F4BA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42" b="4064"/>
          <a:stretch/>
        </p:blipFill>
        <p:spPr>
          <a:xfrm>
            <a:off x="1" y="10"/>
            <a:ext cx="6095999" cy="658760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F7D7D8-DE83-3913-EBF1-3696B79B5C1C}"/>
              </a:ext>
            </a:extLst>
          </p:cNvPr>
          <p:cNvSpPr txBox="1"/>
          <p:nvPr/>
        </p:nvSpPr>
        <p:spPr>
          <a:xfrm>
            <a:off x="6462584" y="1606574"/>
            <a:ext cx="5622324" cy="4435879"/>
          </a:xfrm>
          <a:prstGeom prst="rect">
            <a:avLst/>
          </a:prstGeom>
        </p:spPr>
        <p:txBody>
          <a:bodyPr vert="horz" lIns="144000" tIns="45720" rIns="91440" bIns="45720" rtlCol="0">
            <a:noAutofit/>
          </a:bodyPr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r>
              <a:rPr lang="fr-F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Retenez qu’il y a des contraintes et des capacités à respecter dans l’attribution des stages obligatoires</a:t>
            </a:r>
          </a:p>
          <a:p>
            <a:pPr defTabSz="914400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</a:pPr>
            <a:endParaRPr lang="fr-FR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fr-F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Retenez que l’équipe doit gérer et tenir compte des demandes (et des attentes)  de tous les étudiants. </a:t>
            </a:r>
          </a:p>
          <a:p>
            <a:pPr defTabSz="914400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</a:pPr>
            <a:endParaRPr lang="fr-FR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</a:pPr>
            <a:endParaRPr lang="fr-F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5FE7290B-2640-27BC-4745-73FE48D3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584" y="90867"/>
            <a:ext cx="5424324" cy="2242151"/>
          </a:xfrm>
        </p:spPr>
        <p:txBody>
          <a:bodyPr vert="horz" lIns="144000" tIns="45720" rIns="91440" bIns="45720" rtlCol="0" anchor="t">
            <a:normAutofit/>
          </a:bodyPr>
          <a:lstStyle/>
          <a:p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RAPPELEZ VOUS: VOTRE PHARE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36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4C7F6-5A6D-D390-DA4F-1A3ACF31F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CB3B6B-69A6-63BC-7FDF-CB736D7A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Système de gestion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des choix de stages </a:t>
            </a:r>
            <a:r>
              <a:rPr lang="en-US" b="1" dirty="0" err="1">
                <a:solidFill>
                  <a:srgbClr val="0070C0"/>
                </a:solidFill>
              </a:rPr>
              <a:t>obligatoires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0A110-AADE-5781-6E11-4B02130B6335}"/>
              </a:ext>
            </a:extLst>
          </p:cNvPr>
          <p:cNvSpPr txBox="1"/>
          <p:nvPr/>
        </p:nvSpPr>
        <p:spPr>
          <a:xfrm>
            <a:off x="407111" y="2905780"/>
            <a:ext cx="1137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Message </a:t>
            </a:r>
            <a:r>
              <a:rPr lang="en-US" sz="2800" b="1" dirty="0" err="1"/>
              <a:t>clé</a:t>
            </a:r>
            <a:r>
              <a:rPr lang="en-US" sz="2800" b="1" dirty="0"/>
              <a:t> #1</a:t>
            </a:r>
          </a:p>
        </p:txBody>
      </p:sp>
    </p:spTree>
    <p:extLst>
      <p:ext uri="{BB962C8B-B14F-4D97-AF65-F5344CB8AC3E}">
        <p14:creationId xmlns:p14="http://schemas.microsoft.com/office/powerpoint/2010/main" val="27049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CA747-E6D4-118C-C12F-DD063EF23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3DD203-3FE8-7000-5CEA-D1AFF429F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Système de gestion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des choix de stages </a:t>
            </a:r>
            <a:r>
              <a:rPr lang="en-US" b="1" dirty="0" err="1">
                <a:solidFill>
                  <a:srgbClr val="0070C0"/>
                </a:solidFill>
              </a:rPr>
              <a:t>obligatoires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06F44-9C18-0D44-CE7F-863A65E2D0EF}"/>
              </a:ext>
            </a:extLst>
          </p:cNvPr>
          <p:cNvSpPr txBox="1"/>
          <p:nvPr/>
        </p:nvSpPr>
        <p:spPr>
          <a:xfrm>
            <a:off x="407111" y="2905780"/>
            <a:ext cx="1137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Message </a:t>
            </a:r>
            <a:r>
              <a:rPr lang="en-US" sz="2800" b="1" dirty="0" err="1"/>
              <a:t>clé</a:t>
            </a:r>
            <a:r>
              <a:rPr lang="en-US" sz="2800" b="1" dirty="0"/>
              <a:t> #2</a:t>
            </a:r>
          </a:p>
        </p:txBody>
      </p:sp>
    </p:spTree>
    <p:extLst>
      <p:ext uri="{BB962C8B-B14F-4D97-AF65-F5344CB8AC3E}">
        <p14:creationId xmlns:p14="http://schemas.microsoft.com/office/powerpoint/2010/main" val="119436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0AF9A5-0A49-8A88-264F-4D473BEAF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352925-4751-4F5E-B434-C1C0CE917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28B0C87-106B-4BC6-B780-21399D381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AA93E-15B4-9C9F-76E3-BDDB997F1F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rcRect l="20698" r="19968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1F22D8FE-0B21-BD28-405C-747CD3E12140}"/>
              </a:ext>
            </a:extLst>
          </p:cNvPr>
          <p:cNvSpPr txBox="1">
            <a:spLocks/>
          </p:cNvSpPr>
          <p:nvPr/>
        </p:nvSpPr>
        <p:spPr>
          <a:xfrm>
            <a:off x="702276" y="0"/>
            <a:ext cx="5105400" cy="5571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kern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RAPPELEZ VOUS: </a:t>
            </a:r>
          </a:p>
          <a:p>
            <a:pPr algn="ctr">
              <a:spcAft>
                <a:spcPts val="600"/>
              </a:spcAft>
            </a:pPr>
            <a:r>
              <a:rPr lang="en-US" sz="5200" b="1" kern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VOTRE BOUSSOLE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B9BE60-3A9B-18E3-0F55-A20030E92630}"/>
              </a:ext>
            </a:extLst>
          </p:cNvPr>
          <p:cNvSpPr/>
          <p:nvPr/>
        </p:nvSpPr>
        <p:spPr>
          <a:xfrm>
            <a:off x="6094475" y="0"/>
            <a:ext cx="6097525" cy="6857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E7231-BD22-6ED9-A646-8E95D319B091}"/>
              </a:ext>
            </a:extLst>
          </p:cNvPr>
          <p:cNvSpPr txBox="1"/>
          <p:nvPr/>
        </p:nvSpPr>
        <p:spPr>
          <a:xfrm>
            <a:off x="6090505" y="73618"/>
            <a:ext cx="6097525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Si </a:t>
            </a:r>
            <a:r>
              <a:rPr lang="en-US" sz="2800" b="1" dirty="0" err="1"/>
              <a:t>vous</a:t>
            </a:r>
            <a:r>
              <a:rPr lang="en-US" sz="2800" b="1" dirty="0"/>
              <a:t> </a:t>
            </a:r>
            <a:r>
              <a:rPr lang="en-US" sz="2800" b="1" dirty="0" err="1"/>
              <a:t>avez</a:t>
            </a:r>
            <a:r>
              <a:rPr lang="en-US" sz="2800" b="1" dirty="0"/>
              <a:t> des questions, </a:t>
            </a:r>
            <a:r>
              <a:rPr lang="en-US" sz="2800" b="1" dirty="0" err="1"/>
              <a:t>n’hésitez</a:t>
            </a:r>
            <a:r>
              <a:rPr lang="en-US" sz="2800" b="1" dirty="0"/>
              <a:t> pas à </a:t>
            </a:r>
            <a:r>
              <a:rPr lang="en-US" sz="2800" b="1" dirty="0" err="1"/>
              <a:t>communiquer</a:t>
            </a:r>
            <a:r>
              <a:rPr lang="en-US" sz="2800" b="1" dirty="0"/>
              <a:t> avec nous:</a:t>
            </a: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  <a:p>
            <a:pPr algn="ctr"/>
            <a:r>
              <a:rPr lang="en-CA" sz="6000" b="1" dirty="0">
                <a:solidFill>
                  <a:srgbClr val="0070C0"/>
                </a:solidFill>
                <a:hlinkClick r:id="rId4" tooltip="mailto:stagesexternat@med.umontreal.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stagesexternat@med.umontreal.ca</a:t>
            </a:r>
            <a:r>
              <a:rPr lang="en-CA" sz="6000" b="1" dirty="0">
                <a:solidFill>
                  <a:srgbClr val="0070C0"/>
                </a:solidFill>
              </a:rPr>
              <a:t> </a:t>
            </a:r>
            <a:endParaRPr lang="en-US" sz="6000" b="1" dirty="0">
              <a:solidFill>
                <a:srgbClr val="0070C0"/>
              </a:solidFill>
            </a:endParaRP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  <a:p>
            <a:pPr algn="ctr"/>
            <a:r>
              <a:rPr lang="en-US" sz="4400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Commencez dans le titre du courriel: “MTL: …” ou “Mauricie: …”</a:t>
            </a:r>
          </a:p>
          <a:p>
            <a:pPr algn="ctr"/>
            <a:endParaRPr lang="en-US" sz="4400" b="1" dirty="0">
              <a:solidFill>
                <a:srgbClr val="0070C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788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4CAA5D-EA61-84CA-38B4-A6264F833B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3102" r="1536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C5CB88-F831-3000-AB9B-2FE5F2DD3F03}"/>
              </a:ext>
            </a:extLst>
          </p:cNvPr>
          <p:cNvSpPr txBox="1"/>
          <p:nvPr/>
        </p:nvSpPr>
        <p:spPr>
          <a:xfrm>
            <a:off x="1524000" y="1122363"/>
            <a:ext cx="9144000" cy="3063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 plaisir de </a:t>
            </a:r>
            <a:r>
              <a:rPr lang="en-US" sz="6000" dirty="0" err="1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vous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000" dirty="0" err="1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croiser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BON EXTERNAT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!!</a:t>
            </a:r>
            <a:endParaRPr lang="en-US" sz="7200" dirty="0">
              <a:ln w="0"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1E375-1498-30F9-8459-6BBCCA14E3BB}"/>
              </a:ext>
            </a:extLst>
          </p:cNvPr>
          <p:cNvSpPr txBox="1"/>
          <p:nvPr/>
        </p:nvSpPr>
        <p:spPr>
          <a:xfrm>
            <a:off x="2073338" y="4668348"/>
            <a:ext cx="9207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externat-mauricie@meddir.umontreal.ca</a:t>
            </a:r>
            <a:endParaRPr lang="fr-CA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nancy.theriault.2@umontreal.ca</a:t>
            </a:r>
            <a:endParaRPr lang="fr-CA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0AAA067-BDF3-3179-7E37-394520866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6" r="2056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C4019-F88F-23BC-B59F-EF7A6B73563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6805" y="1899912"/>
            <a:ext cx="4152900" cy="455313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400" dirty="0"/>
              <a:t>Est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FORMATION DE BASE </a:t>
            </a:r>
            <a:r>
              <a:rPr lang="en-US" sz="2400" dirty="0"/>
              <a:t>servant à </a:t>
            </a:r>
            <a:r>
              <a:rPr lang="en-US" sz="2400" dirty="0" err="1"/>
              <a:t>préparer</a:t>
            </a:r>
            <a:r>
              <a:rPr lang="en-US" sz="2400" dirty="0"/>
              <a:t> </a:t>
            </a:r>
            <a:r>
              <a:rPr lang="en-US" sz="2400" dirty="0" err="1"/>
              <a:t>l’externe</a:t>
            </a:r>
            <a:r>
              <a:rPr lang="en-US" sz="2400" dirty="0"/>
              <a:t> pour </a:t>
            </a:r>
            <a:r>
              <a:rPr lang="en-US" sz="2400" dirty="0" err="1"/>
              <a:t>tous</a:t>
            </a:r>
            <a:r>
              <a:rPr lang="en-US" sz="2400" dirty="0"/>
              <a:t> les types de residences.</a:t>
            </a:r>
          </a:p>
          <a:p>
            <a:pPr>
              <a:spcBef>
                <a:spcPts val="1800"/>
              </a:spcBef>
              <a:defRPr/>
            </a:pPr>
            <a:r>
              <a:rPr lang="en-US" sz="2400" dirty="0"/>
              <a:t>Est un </a:t>
            </a:r>
            <a:r>
              <a:rPr lang="en-US" sz="2400" dirty="0" err="1"/>
              <a:t>apprentissage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CENTRÉ SUR LE PATIENT </a:t>
            </a:r>
            <a:r>
              <a:rPr lang="en-US" sz="2400" dirty="0"/>
              <a:t>et les </a:t>
            </a:r>
            <a:r>
              <a:rPr lang="en-US" sz="2400" dirty="0" err="1"/>
              <a:t>diverses</a:t>
            </a:r>
            <a:r>
              <a:rPr lang="en-US" sz="2400" dirty="0"/>
              <a:t> </a:t>
            </a:r>
            <a:r>
              <a:rPr lang="en-US" sz="2400" dirty="0" err="1"/>
              <a:t>compétences</a:t>
            </a:r>
            <a:r>
              <a:rPr lang="en-US" sz="2400" dirty="0"/>
              <a:t> </a:t>
            </a:r>
            <a:r>
              <a:rPr lang="en-US" sz="2400" dirty="0" err="1"/>
              <a:t>transversales</a:t>
            </a:r>
            <a:r>
              <a:rPr lang="en-US" sz="2400" dirty="0"/>
              <a:t> à </a:t>
            </a:r>
            <a:r>
              <a:rPr lang="en-US" sz="2400" dirty="0" err="1"/>
              <a:t>acquérir</a:t>
            </a:r>
            <a:r>
              <a:rPr lang="en-US" sz="2400" dirty="0"/>
              <a:t> avec </a:t>
            </a:r>
            <a:r>
              <a:rPr lang="en-US" sz="2400" dirty="0" err="1"/>
              <a:t>une</a:t>
            </a:r>
            <a:r>
              <a:rPr lang="en-US" sz="2400" dirty="0"/>
              <a:t> vision de </a:t>
            </a:r>
            <a:r>
              <a:rPr lang="en-US" sz="2400" b="1" dirty="0">
                <a:solidFill>
                  <a:srgbClr val="0070C0"/>
                </a:solidFill>
              </a:rPr>
              <a:t>GÉNÉRALISME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médecine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2400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7807CDD-2C84-0208-D21A-F0805EF8DEC5}"/>
              </a:ext>
            </a:extLst>
          </p:cNvPr>
          <p:cNvSpPr txBox="1">
            <a:spLocks/>
          </p:cNvSpPr>
          <p:nvPr/>
        </p:nvSpPr>
        <p:spPr>
          <a:xfrm>
            <a:off x="171450" y="0"/>
            <a:ext cx="4152900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 À L’EXTERNAT</a:t>
            </a:r>
            <a:endParaRPr lang="en-US" sz="40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2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Placeholder 6" descr="A group of doctors discussing something&#10;&#10;Description automatically generated">
            <a:extLst>
              <a:ext uri="{FF2B5EF4-FFF2-40B4-BE49-F238E27FC236}">
                <a16:creationId xmlns:a16="http://schemas.microsoft.com/office/drawing/2014/main" id="{BB6099E7-F23F-8FAB-D871-3C67C66C0E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546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7A58A3-1727-0FB0-3C15-3E426897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433" y="83125"/>
            <a:ext cx="4000451" cy="20184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1113" algn="r"/>
            <a:r>
              <a:rPr lang="en-US" sz="44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Choix des stages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obligatoires</a:t>
            </a:r>
            <a:endParaRPr lang="en-US" sz="44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3B105-2253-1322-5B24-F9BC96A05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7082" y="2398975"/>
            <a:ext cx="4500747" cy="4102100"/>
          </a:xfrm>
        </p:spPr>
        <p:txBody>
          <a:bodyPr vert="horz" lIns="91440" tIns="45720" rIns="91440" bIns="45720" rtlCol="0">
            <a:no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Courriel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d’information</a:t>
            </a:r>
            <a:endParaRPr lang="en-US" sz="2800" b="1" dirty="0">
              <a:solidFill>
                <a:schemeClr val="tx1"/>
              </a:solidFill>
            </a:endParaRPr>
          </a:p>
          <a:p>
            <a:pPr algn="r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70C0"/>
                </a:solidFill>
              </a:rPr>
              <a:t>28 Février 2025</a:t>
            </a:r>
          </a:p>
          <a:p>
            <a:pPr algn="r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Session </a:t>
            </a:r>
            <a:r>
              <a:rPr lang="en-US" sz="2800" b="1" dirty="0" err="1">
                <a:solidFill>
                  <a:schemeClr val="tx1"/>
                </a:solidFill>
              </a:rPr>
              <a:t>d’information</a:t>
            </a:r>
            <a:endParaRPr lang="en-US" sz="2800" b="1" dirty="0">
              <a:solidFill>
                <a:schemeClr val="tx1"/>
              </a:solidFill>
            </a:endParaRPr>
          </a:p>
          <a:p>
            <a:pPr algn="r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70C0"/>
                </a:solidFill>
              </a:rPr>
              <a:t>13 mars 2025</a:t>
            </a:r>
            <a:endParaRPr lang="en-US" sz="2800" b="1" dirty="0">
              <a:solidFill>
                <a:schemeClr val="tx1"/>
              </a:solidFill>
            </a:endParaRPr>
          </a:p>
          <a:p>
            <a:pPr algn="r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Choix des </a:t>
            </a:r>
            <a:r>
              <a:rPr lang="en-US" sz="2800" b="1" dirty="0" err="1">
                <a:solidFill>
                  <a:schemeClr val="tx1"/>
                </a:solidFill>
              </a:rPr>
              <a:t>préférences</a:t>
            </a:r>
            <a:r>
              <a:rPr lang="en-US" sz="2800" b="1" dirty="0">
                <a:solidFill>
                  <a:schemeClr val="tx1"/>
                </a:solidFill>
              </a:rPr>
              <a:t> de stage</a:t>
            </a:r>
          </a:p>
          <a:p>
            <a:pPr algn="r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70C0"/>
                </a:solidFill>
              </a:rPr>
              <a:t>14-19 mars 2025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708477-EC36-C2C2-58A4-AB6852EB3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3B105-2253-1322-5B24-F9BC96A05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Externat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7A58A3-1727-0FB0-3C15-3E426897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2" y="365125"/>
            <a:ext cx="5765421" cy="260370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PARCOURS &amp; STRUCTURE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923D05A-2AB3-B285-E59C-6364DEB8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48" y="3043230"/>
            <a:ext cx="3501405" cy="299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EA7E5E-FD95-A027-776C-DE662C6198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75" t="6874" r="2647" b="42060"/>
          <a:stretch/>
        </p:blipFill>
        <p:spPr>
          <a:xfrm>
            <a:off x="364175" y="934357"/>
            <a:ext cx="11582400" cy="495300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F5784F3-E2A1-6BEC-DF7D-EED8246904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934200" cy="117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1113" algn="r"/>
            <a:r>
              <a:rPr lang="en-US" sz="40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L’EXTERNAT: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Votre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horaire</a:t>
            </a:r>
            <a:endParaRPr lang="en-US" sz="40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98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F3460-4297-63C1-C21C-1D10236FF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5B09A0DD-1948-97FC-AF3C-AC983729E7E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934200" cy="117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1113" algn="r"/>
            <a:r>
              <a:rPr lang="en-US" sz="40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L’EXTERNAT: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Votre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horaire</a:t>
            </a:r>
            <a:endParaRPr lang="en-US" sz="40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A screenshot of a calendar&#10;&#10;AI-generated content may be incorrect.">
            <a:extLst>
              <a:ext uri="{FF2B5EF4-FFF2-40B4-BE49-F238E27FC236}">
                <a16:creationId xmlns:a16="http://schemas.microsoft.com/office/drawing/2014/main" id="{A9B4FB42-BDF1-045A-3D25-3FD77787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121" y="1654307"/>
            <a:ext cx="7772400" cy="3881896"/>
          </a:xfrm>
          <a:prstGeom prst="rect">
            <a:avLst/>
          </a:prstGeom>
        </p:spPr>
      </p:pic>
      <p:pic>
        <p:nvPicPr>
          <p:cNvPr id="5" name="Picture 4" descr="A close up of a number&#10;&#10;AI-generated content may be incorrect.">
            <a:extLst>
              <a:ext uri="{FF2B5EF4-FFF2-40B4-BE49-F238E27FC236}">
                <a16:creationId xmlns:a16="http://schemas.microsoft.com/office/drawing/2014/main" id="{FF28CB75-7535-C3F0-E17E-9DCA0670F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88" y="914401"/>
            <a:ext cx="3168000" cy="96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00114cf-c4aa-410c-8e6c-a24772cebd8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57F759525EDF4DBC8A99C0CAECB97D" ma:contentTypeVersion="9" ma:contentTypeDescription="Crée un document." ma:contentTypeScope="" ma:versionID="4bcf767f97e8d33a2e74a731168331f3">
  <xsd:schema xmlns:xsd="http://www.w3.org/2001/XMLSchema" xmlns:xs="http://www.w3.org/2001/XMLSchema" xmlns:p="http://schemas.microsoft.com/office/2006/metadata/properties" xmlns:ns3="900114cf-c4aa-410c-8e6c-a24772cebd8a" xmlns:ns4="192ec173-4c4a-4c4f-985d-56ff83de69ba" targetNamespace="http://schemas.microsoft.com/office/2006/metadata/properties" ma:root="true" ma:fieldsID="755d6a96721df5161688f1a0658d5f5c" ns3:_="" ns4:_="">
    <xsd:import namespace="900114cf-c4aa-410c-8e6c-a24772cebd8a"/>
    <xsd:import namespace="192ec173-4c4a-4c4f-985d-56ff83de69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0114cf-c4aa-410c-8e6c-a24772cebd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2ec173-4c4a-4c4f-985d-56ff83de69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407995-A8D1-4F44-B87C-D499BBAFF27F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92ec173-4c4a-4c4f-985d-56ff83de69ba"/>
    <ds:schemaRef ds:uri="900114cf-c4aa-410c-8e6c-a24772cebd8a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E88A4C2-0BC4-4C6E-AA92-B69D52F6E1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52E7CC-AF21-487D-8044-31D6714C16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0114cf-c4aa-410c-8e6c-a24772cebd8a"/>
    <ds:schemaRef ds:uri="192ec173-4c4a-4c4f-985d-56ff83de69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11573</TotalTime>
  <Words>1761</Words>
  <Application>Microsoft Office PowerPoint</Application>
  <PresentationFormat>Grand écran</PresentationFormat>
  <Paragraphs>228</Paragraphs>
  <Slides>47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9" baseType="lpstr">
      <vt:lpstr>Meiryo</vt:lpstr>
      <vt:lpstr>-apple-system</vt:lpstr>
      <vt:lpstr>Arial</vt:lpstr>
      <vt:lpstr>Arial Narrow</vt:lpstr>
      <vt:lpstr>Calibri</vt:lpstr>
      <vt:lpstr>figtree</vt:lpstr>
      <vt:lpstr>Helvetica</vt:lpstr>
      <vt:lpstr>News Gothic MT</vt:lpstr>
      <vt:lpstr>Segoe UI</vt:lpstr>
      <vt:lpstr>Symbol</vt:lpstr>
      <vt:lpstr>Wingdings</vt:lpstr>
      <vt:lpstr>1_Thème Office</vt:lpstr>
      <vt:lpstr>Présentation PowerPoint</vt:lpstr>
      <vt:lpstr>AGENDA</vt:lpstr>
      <vt:lpstr>Présentation PowerPoint</vt:lpstr>
      <vt:lpstr>Présentation PowerPoint</vt:lpstr>
      <vt:lpstr>Présentation PowerPoint</vt:lpstr>
      <vt:lpstr>Choix des stages obligatoires</vt:lpstr>
      <vt:lpstr>PARCOURS &amp; STRUCTURE</vt:lpstr>
      <vt:lpstr>Présentation PowerPoint</vt:lpstr>
      <vt:lpstr>Présentation PowerPoint</vt:lpstr>
      <vt:lpstr>SITE INTERNET: md.umontreal.ca</vt:lpstr>
      <vt:lpstr>SITE INTERNET: md.umontreal.ca</vt:lpstr>
      <vt:lpstr>GUIDE DE L’ÉTUDIANT</vt:lpstr>
      <vt:lpstr>Présentation PowerPoint</vt:lpstr>
      <vt:lpstr>CONTRAINTES</vt:lpstr>
      <vt:lpstr>CONTRAINTES</vt:lpstr>
      <vt:lpstr>CONTRAINTES</vt:lpstr>
      <vt:lpstr>CONTRAINTES</vt:lpstr>
      <vt:lpstr>CONTRAINTES</vt:lpstr>
      <vt:lpstr>CONTRAINTES</vt:lpstr>
      <vt:lpstr>PRÉFÉRENCES</vt:lpstr>
      <vt:lpstr>Quelques consignes</vt:lpstr>
      <vt:lpstr>Quelques consignes</vt:lpstr>
      <vt:lpstr>Pour chaque stage</vt:lpstr>
      <vt:lpstr>Comment transmettre vos préférences ?</vt:lpstr>
      <vt:lpstr>Formulaire de préférences</vt:lpstr>
      <vt:lpstr>Formulaire de préférences</vt:lpstr>
      <vt:lpstr>Formulaire de préférences</vt:lpstr>
      <vt:lpstr>Formulaire de préférences</vt:lpstr>
      <vt:lpstr>Formulaire de préférences</vt:lpstr>
      <vt:lpstr>Formulaire de préférences</vt:lpstr>
      <vt:lpstr>Formulaire de préférences</vt:lpstr>
      <vt:lpstr>Formulaire de préférences</vt:lpstr>
      <vt:lpstr>Formulaire de préférences</vt:lpstr>
      <vt:lpstr>Formulaire de préférences</vt:lpstr>
      <vt:lpstr>Formulaire de préférences</vt:lpstr>
      <vt:lpstr>Formulaire de préférences</vt:lpstr>
      <vt:lpstr>Formulaire de préférences</vt:lpstr>
      <vt:lpstr>Présentation PowerPoint</vt:lpstr>
      <vt:lpstr>Besoin d’aide ? </vt:lpstr>
      <vt:lpstr>CONCLUSIONS</vt:lpstr>
      <vt:lpstr>L’EXTERNAT peut faire peur… …COMME NAVIGUER EN EAUX TROUBLES </vt:lpstr>
      <vt:lpstr>RAPPELEZ VOUS: LE PHARE</vt:lpstr>
      <vt:lpstr>RAPPELEZ VOUS: VOTRE PHARE</vt:lpstr>
      <vt:lpstr>Système de gestion des choix de stages obligatoires</vt:lpstr>
      <vt:lpstr>Système de gestion des choix de stages obligatoires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Rencontre pré-externat avec les 2e année</dc:title>
  <dc:creator>Melanie Vincent</dc:creator>
  <cp:lastModifiedBy>Nancy Theriault</cp:lastModifiedBy>
  <cp:revision>458</cp:revision>
  <cp:lastPrinted>2024-11-12T19:55:43Z</cp:lastPrinted>
  <dcterms:created xsi:type="dcterms:W3CDTF">2014-12-01T15:48:18Z</dcterms:created>
  <dcterms:modified xsi:type="dcterms:W3CDTF">2025-03-13T18:36:51Z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131D0B74-51DC-437E-AF87-F3DD945EBAC5</vt:lpwstr>
  </property>
  <property fmtid="{D5CDD505-2E9C-101B-9397-08002B2CF9AE}" pid="3" name="ArticulatePath">
    <vt:lpwstr>Rencontre générale 2e 02-2020 FINAL (2)</vt:lpwstr>
  </property>
  <property fmtid="{D5CDD505-2E9C-101B-9397-08002B2CF9AE}" pid="4" name="ContentTypeId">
    <vt:lpwstr>0x0101001157F759525EDF4DBC8A99C0CAECB97D</vt:lpwstr>
  </property>
</Properties>
</file>